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29"/>
    <a:srgbClr val="F5910B"/>
    <a:srgbClr val="0C9619"/>
    <a:srgbClr val="188A1D"/>
    <a:srgbClr val="5A930F"/>
    <a:srgbClr val="7ECD15"/>
    <a:srgbClr val="1EAE2C"/>
    <a:srgbClr val="25D9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Will" pitchFamily="2" charset="0"/>
              </a:rPr>
              <a:t>Interest Level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Interest Level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Charts</c:v>
                </c:pt>
                <c:pt idx="1">
                  <c:v>With Charts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112</c:v>
                </c:pt>
              </c:numCache>
            </c:numRef>
          </c:val>
        </c:ser>
        <c:axId val="81904384"/>
        <c:axId val="81905920"/>
      </c:barChart>
      <c:catAx>
        <c:axId val="8190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>
                <a:latin typeface="Will" pitchFamily="2" charset="0"/>
              </a:defRPr>
            </a:pPr>
            <a:endParaRPr lang="en-US"/>
          </a:p>
        </c:txPr>
        <c:crossAx val="81905920"/>
        <c:crosses val="autoZero"/>
        <c:auto val="1"/>
        <c:lblAlgn val="ctr"/>
        <c:lblOffset val="100"/>
      </c:catAx>
      <c:valAx>
        <c:axId val="81905920"/>
        <c:scaling>
          <c:orientation val="minMax"/>
        </c:scaling>
        <c:axPos val="l"/>
        <c:majorGridlines>
          <c:spPr>
            <a:ln>
              <a:solidFill>
                <a:schemeClr val="accent3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aseline="0">
                <a:latin typeface="Will" pitchFamily="2" charset="0"/>
              </a:defRPr>
            </a:pPr>
            <a:endParaRPr lang="en-US"/>
          </a:p>
        </c:txPr>
        <c:crossAx val="81904384"/>
        <c:crosses val="autoZero"/>
        <c:crossBetween val="between"/>
      </c:valAx>
    </c:plotArea>
    <c:plotVisOnly val="1"/>
  </c:chart>
  <c:spPr>
    <a:solidFill>
      <a:schemeClr val="accent4"/>
    </a:solidFill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3133-79EC-455D-9103-5F90A37229A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4782-CB21-4EA0-9E06-0F1AAD59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eautifulfont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den.com/pp2007/index.htm" TargetMode="External"/><Relationship Id="rId5" Type="http://schemas.openxmlformats.org/officeDocument/2006/relationships/hyperlink" Target="http://www.teach-nology.com/" TargetMode="External"/><Relationship Id="rId4" Type="http://schemas.openxmlformats.org/officeDocument/2006/relationships/hyperlink" Target="http://www.garreynold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8789"/>
            <a:ext cx="4523994" cy="240065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 PowerPoint</a:t>
            </a:r>
          </a:p>
          <a:p>
            <a:pPr algn="ctr"/>
            <a:endParaRPr lang="en-US" sz="600" spc="-150" dirty="0" smtClean="0">
              <a:ln w="19050">
                <a:solidFill>
                  <a:schemeClr val="tx1"/>
                </a:solidFill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3600" spc="-150" dirty="0" smtClean="0">
                <a:ln w="19050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on</a:t>
            </a:r>
          </a:p>
          <a:p>
            <a:pPr algn="ctr"/>
            <a:endParaRPr lang="en-US" sz="800" spc="-150" dirty="0" smtClean="0">
              <a:ln w="19050">
                <a:solidFill>
                  <a:schemeClr val="tx1"/>
                </a:solidFill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PowerPoint</a:t>
            </a:r>
            <a:endParaRPr lang="en-US" sz="4800" spc="-150" dirty="0">
              <a:ln w="19050">
                <a:solidFill>
                  <a:schemeClr val="tx1"/>
                </a:solidFill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026" name="Picture 2" descr="C:\Users\Burl Sackman\Desktop\Royalty Free for Presentation\dino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9703">
            <a:off x="-1630655" y="2157756"/>
            <a:ext cx="5124755" cy="768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124200"/>
            <a:ext cx="6050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 guide to creating 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engaging, enjoyable, 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exciting presentations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662" y="6019800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By: Mike Karlin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030" name="Picture 6" descr="C:\Users\Burl Sackman\Desktop\Royalty Free for Presentation\dino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0361" flipH="1">
            <a:off x="5571857" y="3105075"/>
            <a:ext cx="5398185" cy="719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98" y="228600"/>
            <a:ext cx="3021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4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791200"/>
            <a:ext cx="5497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Have a theme</a:t>
            </a:r>
            <a:endParaRPr lang="en-US" sz="5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0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23" r="55862"/>
          <a:stretch>
            <a:fillRect/>
          </a:stretch>
        </p:blipFill>
        <p:spPr bwMode="auto">
          <a:xfrm>
            <a:off x="6400800" y="3276600"/>
            <a:ext cx="1140989" cy="1674598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8461">
            <a:off x="4356117" y="2064537"/>
            <a:ext cx="2109825" cy="2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67" r="40424"/>
          <a:stretch>
            <a:fillRect/>
          </a:stretch>
        </p:blipFill>
        <p:spPr bwMode="auto">
          <a:xfrm>
            <a:off x="2286000" y="2590800"/>
            <a:ext cx="1120019" cy="2559539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7556">
            <a:off x="3553801" y="3107945"/>
            <a:ext cx="1033395" cy="19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7563">
            <a:off x="-446728" y="3237367"/>
            <a:ext cx="3007053" cy="20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Burl Sackman\Desktop\Royalty Free for Presentation\dino 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5029" flipH="1">
            <a:off x="7415644" y="2689766"/>
            <a:ext cx="1773194" cy="2364258"/>
          </a:xfrm>
          <a:prstGeom prst="rect">
            <a:avLst/>
          </a:prstGeom>
          <a:noFill/>
        </p:spPr>
      </p:pic>
      <p:sp>
        <p:nvSpPr>
          <p:cNvPr id="22" name="Oval Callout 21"/>
          <p:cNvSpPr/>
          <p:nvPr/>
        </p:nvSpPr>
        <p:spPr>
          <a:xfrm>
            <a:off x="152400" y="1828800"/>
            <a:ext cx="2895600" cy="1143000"/>
          </a:xfrm>
          <a:prstGeom prst="wedgeEllipseCallout">
            <a:avLst>
              <a:gd name="adj1" fmla="val 1488"/>
              <a:gd name="adj2" fmla="val 110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6762" y="2082225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Great work so 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far guys!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3124200" y="1143000"/>
            <a:ext cx="3048000" cy="1066800"/>
          </a:xfrm>
          <a:prstGeom prst="wedgeEllipseCallout">
            <a:avLst>
              <a:gd name="adj1" fmla="val 13812"/>
              <a:gd name="adj2" fmla="val 107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1378803"/>
            <a:ext cx="3036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Almost halfway 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there!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6096000" y="533400"/>
            <a:ext cx="3048000" cy="1066800"/>
          </a:xfrm>
          <a:prstGeom prst="wedgeEllipseCallout">
            <a:avLst>
              <a:gd name="adj1" fmla="val 5895"/>
              <a:gd name="adj2" fmla="val 146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05600" y="693003"/>
            <a:ext cx="1941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Keep it up 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Theme team!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32" y="171271"/>
            <a:ext cx="8521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Don’t forget</a:t>
            </a:r>
          </a:p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To add some color!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04774">
            <a:off x="672799" y="4387583"/>
            <a:ext cx="1524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715000" y="2286000"/>
            <a:ext cx="3124200" cy="1676400"/>
          </a:xfrm>
          <a:prstGeom prst="wedgeEllipseCallout">
            <a:avLst>
              <a:gd name="adj1" fmla="val -48000"/>
              <a:gd name="adj2" fmla="val 78510"/>
            </a:avLst>
          </a:prstGeom>
          <a:solidFill>
            <a:srgbClr val="F7292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09105" y="2590800"/>
            <a:ext cx="348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We’re the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Best part!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52400" y="2362200"/>
            <a:ext cx="3962400" cy="1600200"/>
          </a:xfrm>
          <a:prstGeom prst="wedgeEllipseCallout">
            <a:avLst>
              <a:gd name="adj1" fmla="val 22667"/>
              <a:gd name="adj2" fmla="val 75480"/>
            </a:avLst>
          </a:prstGeom>
          <a:solidFill>
            <a:srgbClr val="F7292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9905" y="2732782"/>
            <a:ext cx="348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Black &amp; White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Is so 1998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779782">
            <a:off x="3019939" y="4362373"/>
            <a:ext cx="977988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081706">
            <a:off x="5109298" y="4791376"/>
            <a:ext cx="977988" cy="1140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468404">
            <a:off x="6971185" y="4660786"/>
            <a:ext cx="1427658" cy="1763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866" y="2515850"/>
            <a:ext cx="8121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please...</a:t>
            </a:r>
            <a:endParaRPr lang="en-US" sz="88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57" y="228600"/>
            <a:ext cx="8836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Do NOT Use the Microsoft Themes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5470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They are boring.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They have been used for twenty years.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They do not hold people’s attention.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You can do better!</a:t>
            </a:r>
          </a:p>
        </p:txBody>
      </p:sp>
      <p:sp>
        <p:nvSpPr>
          <p:cNvPr id="6" name="TextBox 5"/>
          <p:cNvSpPr txBox="1"/>
          <p:nvPr/>
        </p:nvSpPr>
        <p:spPr>
          <a:xfrm rot="21085871">
            <a:off x="1986726" y="5320420"/>
            <a:ext cx="599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why all the fossil fish! </a:t>
            </a:r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</a:t>
            </a:r>
            <a:endParaRPr lang="en-US" sz="28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38" y="228600"/>
            <a:ext cx="2871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5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42" y="5858470"/>
            <a:ext cx="6906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Pick a good font</a:t>
            </a:r>
            <a:endParaRPr lang="en-US" sz="5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8461">
            <a:off x="1763658" y="3035787"/>
            <a:ext cx="2109825" cy="2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Callout 14"/>
          <p:cNvSpPr/>
          <p:nvPr/>
        </p:nvSpPr>
        <p:spPr>
          <a:xfrm>
            <a:off x="228600" y="1447800"/>
            <a:ext cx="5486400" cy="1447800"/>
          </a:xfrm>
          <a:prstGeom prst="wedgeEllipseCallout">
            <a:avLst>
              <a:gd name="adj1" fmla="val -1440"/>
              <a:gd name="adj2" fmla="val 10602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9499" y="1828800"/>
            <a:ext cx="4900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WinGdings, I choose you!</a:t>
            </a:r>
          </a:p>
          <a:p>
            <a:pPr algn="ctr"/>
            <a:endParaRPr lang="en-US" sz="1600" spc="-150" dirty="0" smtClean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16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Not.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4343400"/>
            <a:ext cx="35461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Wingdings" pitchFamily="2" charset="2"/>
              </a:rPr>
              <a:t>Blah bligg</a:t>
            </a:r>
            <a:endParaRPr lang="en-US" sz="2800" dirty="0">
              <a:latin typeface="Wingdings" pitchFamily="2" charset="2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400800" y="1600200"/>
            <a:ext cx="2057400" cy="1752600"/>
          </a:xfrm>
          <a:prstGeom prst="cloudCallout">
            <a:avLst>
              <a:gd name="adj1" fmla="val -92771"/>
              <a:gd name="adj2" fmla="val 8244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81800" y="2209800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Jerk...</a:t>
            </a:r>
          </a:p>
        </p:txBody>
      </p:sp>
      <p:sp>
        <p:nvSpPr>
          <p:cNvPr id="12" name="Oval 11"/>
          <p:cNvSpPr/>
          <p:nvPr/>
        </p:nvSpPr>
        <p:spPr>
          <a:xfrm rot="20743527">
            <a:off x="4330981" y="3836202"/>
            <a:ext cx="3048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831471">
            <a:off x="4635781" y="3912402"/>
            <a:ext cx="3048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743527">
            <a:off x="4358917" y="4156186"/>
            <a:ext cx="172727" cy="280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0743527">
            <a:off x="4663719" y="4232385"/>
            <a:ext cx="172727" cy="280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768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246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00" y="4876800"/>
            <a:ext cx="76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959969" y="3921369"/>
            <a:ext cx="454269" cy="703385"/>
          </a:xfrm>
          <a:custGeom>
            <a:avLst/>
            <a:gdLst>
              <a:gd name="connsiteX0" fmla="*/ 84993 w 454269"/>
              <a:gd name="connsiteY0" fmla="*/ 703385 h 703385"/>
              <a:gd name="connsiteX1" fmla="*/ 357554 w 454269"/>
              <a:gd name="connsiteY1" fmla="*/ 685800 h 703385"/>
              <a:gd name="connsiteX2" fmla="*/ 445477 w 454269"/>
              <a:gd name="connsiteY2" fmla="*/ 633046 h 703385"/>
              <a:gd name="connsiteX3" fmla="*/ 410308 w 454269"/>
              <a:gd name="connsiteY3" fmla="*/ 483577 h 703385"/>
              <a:gd name="connsiteX4" fmla="*/ 269631 w 454269"/>
              <a:gd name="connsiteY4" fmla="*/ 360485 h 703385"/>
              <a:gd name="connsiteX5" fmla="*/ 41031 w 454269"/>
              <a:gd name="connsiteY5" fmla="*/ 246185 h 703385"/>
              <a:gd name="connsiteX6" fmla="*/ 23446 w 454269"/>
              <a:gd name="connsiteY6" fmla="*/ 140677 h 703385"/>
              <a:gd name="connsiteX7" fmla="*/ 102577 w 454269"/>
              <a:gd name="connsiteY7" fmla="*/ 43962 h 703385"/>
              <a:gd name="connsiteX8" fmla="*/ 216877 w 454269"/>
              <a:gd name="connsiteY8" fmla="*/ 0 h 703385"/>
              <a:gd name="connsiteX9" fmla="*/ 216877 w 454269"/>
              <a:gd name="connsiteY9" fmla="*/ 0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69" h="703385">
                <a:moveTo>
                  <a:pt x="84993" y="703385"/>
                </a:moveTo>
                <a:cubicBezTo>
                  <a:pt x="191233" y="700454"/>
                  <a:pt x="297473" y="697523"/>
                  <a:pt x="357554" y="685800"/>
                </a:cubicBezTo>
                <a:cubicBezTo>
                  <a:pt x="417635" y="674077"/>
                  <a:pt x="436685" y="666750"/>
                  <a:pt x="445477" y="633046"/>
                </a:cubicBezTo>
                <a:cubicBezTo>
                  <a:pt x="454269" y="599342"/>
                  <a:pt x="439616" y="529004"/>
                  <a:pt x="410308" y="483577"/>
                </a:cubicBezTo>
                <a:cubicBezTo>
                  <a:pt x="381000" y="438150"/>
                  <a:pt x="331177" y="400050"/>
                  <a:pt x="269631" y="360485"/>
                </a:cubicBezTo>
                <a:cubicBezTo>
                  <a:pt x="208085" y="320920"/>
                  <a:pt x="82062" y="282820"/>
                  <a:pt x="41031" y="246185"/>
                </a:cubicBezTo>
                <a:cubicBezTo>
                  <a:pt x="0" y="209550"/>
                  <a:pt x="13188" y="174381"/>
                  <a:pt x="23446" y="140677"/>
                </a:cubicBezTo>
                <a:cubicBezTo>
                  <a:pt x="33704" y="106973"/>
                  <a:pt x="70339" y="67408"/>
                  <a:pt x="102577" y="43962"/>
                </a:cubicBezTo>
                <a:cubicBezTo>
                  <a:pt x="134815" y="20516"/>
                  <a:pt x="216877" y="0"/>
                  <a:pt x="216877" y="0"/>
                </a:cubicBezTo>
                <a:lnTo>
                  <a:pt x="216877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978" y="457200"/>
            <a:ext cx="6827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Can’t Find one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1524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?</a:t>
            </a:r>
            <a:endParaRPr lang="en-US" sz="80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087940"/>
            <a:ext cx="8568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Head over to:</a:t>
            </a:r>
          </a:p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2"/>
              </a:rPr>
              <a:t>www.beautifulfonts.com</a:t>
            </a:r>
            <a:endParaRPr lang="en-US" sz="44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92826">
            <a:off x="2039873" y="4053966"/>
            <a:ext cx="194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Click me! </a:t>
            </a:r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</a:t>
            </a:r>
            <a:endParaRPr lang="en-US" sz="20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4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23" r="55862"/>
          <a:stretch>
            <a:fillRect/>
          </a:stretch>
        </p:blipFill>
        <p:spPr bwMode="auto">
          <a:xfrm>
            <a:off x="4876800" y="5335802"/>
            <a:ext cx="1140989" cy="1674598"/>
          </a:xfrm>
          <a:prstGeom prst="rect">
            <a:avLst/>
          </a:prstGeom>
          <a:noFill/>
        </p:spPr>
      </p:pic>
      <p:sp>
        <p:nvSpPr>
          <p:cNvPr id="15" name="Oval Callout 14"/>
          <p:cNvSpPr/>
          <p:nvPr/>
        </p:nvSpPr>
        <p:spPr>
          <a:xfrm>
            <a:off x="5410200" y="4191000"/>
            <a:ext cx="3124200" cy="1066800"/>
          </a:xfrm>
          <a:prstGeom prst="wedgeEllipseCallout">
            <a:avLst>
              <a:gd name="adj1" fmla="val -24936"/>
              <a:gd name="adj2" fmla="val 849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22271" y="4426803"/>
            <a:ext cx="2611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But maybe finish </a:t>
            </a:r>
          </a:p>
          <a:p>
            <a:pPr algn="ctr"/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this first...</a:t>
            </a:r>
            <a:endParaRPr lang="en-US" sz="2100" spc="-150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38" y="228600"/>
            <a:ext cx="2871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6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858470"/>
            <a:ext cx="838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Use charts &amp; Graphs</a:t>
            </a:r>
            <a:endParaRPr lang="en-US" sz="5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12" name="Picture 6" descr="C:\Users\Burl Sackman\Desktop\Royalty Free for Presentation\dino 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16919">
            <a:off x="18665" y="2664378"/>
            <a:ext cx="2114521" cy="2819361"/>
          </a:xfrm>
          <a:prstGeom prst="rect">
            <a:avLst/>
          </a:prstGeom>
          <a:noFill/>
        </p:spPr>
      </p:pic>
      <p:sp>
        <p:nvSpPr>
          <p:cNvPr id="13" name="Oval Callout 12"/>
          <p:cNvSpPr/>
          <p:nvPr/>
        </p:nvSpPr>
        <p:spPr>
          <a:xfrm>
            <a:off x="1676400" y="2057400"/>
            <a:ext cx="1600200" cy="990600"/>
          </a:xfrm>
          <a:prstGeom prst="wedgeEllipseCallout">
            <a:avLst>
              <a:gd name="adj1" fmla="val -75474"/>
              <a:gd name="adj2" fmla="val 5210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49452" y="2286000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Wow!</a:t>
            </a:r>
          </a:p>
        </p:txBody>
      </p:sp>
      <p:graphicFrame>
        <p:nvGraphicFramePr>
          <p:cNvPr id="23" name="Chart 22"/>
          <p:cNvGraphicFramePr/>
          <p:nvPr/>
        </p:nvGraphicFramePr>
        <p:xfrm>
          <a:off x="3962400" y="1066800"/>
          <a:ext cx="4648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stlestreet.org.uk/climatechange/images/c_and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29200" cy="3922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9857" y="171271"/>
            <a:ext cx="7749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But Remember!</a:t>
            </a:r>
            <a:endParaRPr lang="en-US" sz="72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128" y="5581471"/>
            <a:ext cx="7404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Keep it simple!</a:t>
            </a:r>
            <a:endParaRPr lang="en-US" sz="72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978164">
            <a:off x="1220822" y="3264685"/>
            <a:ext cx="7005197" cy="161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8820800">
            <a:off x="1079360" y="3296753"/>
            <a:ext cx="7005197" cy="161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13" y="228600"/>
            <a:ext cx="289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7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934670"/>
            <a:ext cx="7223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Use Audio &amp; Video</a:t>
            </a:r>
            <a:endParaRPr lang="en-US" sz="5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8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67" r="40424"/>
          <a:stretch>
            <a:fillRect/>
          </a:stretch>
        </p:blipFill>
        <p:spPr bwMode="auto">
          <a:xfrm>
            <a:off x="3539816" y="2057400"/>
            <a:ext cx="1717984" cy="392604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828800"/>
            <a:ext cx="1994228" cy="376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/>
          <p:nvPr/>
        </p:nvSpPr>
        <p:spPr>
          <a:xfrm>
            <a:off x="110816" y="1600200"/>
            <a:ext cx="3165784" cy="1905000"/>
          </a:xfrm>
          <a:prstGeom prst="wedgeEllipseCallout">
            <a:avLst>
              <a:gd name="adj1" fmla="val 59557"/>
              <a:gd name="adj2" fmla="val 46562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705600" y="1219200"/>
            <a:ext cx="1905000" cy="1295400"/>
          </a:xfrm>
          <a:prstGeom prst="wedgeEllipseCallout">
            <a:avLst>
              <a:gd name="adj1" fmla="val -32731"/>
              <a:gd name="adj2" fmla="val 88155"/>
            </a:avLst>
          </a:prstGeom>
          <a:solidFill>
            <a:srgbClr val="F72929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1850" y="1981200"/>
            <a:ext cx="2898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Are we not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Enough for You 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Anymore    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422737"/>
            <a:ext cx="81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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2687" y="2691825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??</a:t>
            </a:r>
            <a:endParaRPr lang="en-US" sz="16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88259" y="1752600"/>
            <a:ext cx="63401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For </a:t>
            </a:r>
            <a:r>
              <a:rPr lang="en-US" sz="66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example</a:t>
            </a:r>
            <a:r>
              <a:rPr lang="en-US" sz="66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,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148" y="2763083"/>
            <a:ext cx="71256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 humorous look</a:t>
            </a:r>
          </a:p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At </a:t>
            </a:r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PowerPoint!</a:t>
            </a:r>
          </a:p>
          <a:p>
            <a:pPr algn="ctr"/>
            <a:endParaRPr lang="en-US" sz="5400" spc="-150" dirty="0" smtClean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  <a:sym typeface="Wingdings" pitchFamily="2" charset="2"/>
            </a:endParaRPr>
          </a:p>
          <a:p>
            <a:pPr algn="ctr"/>
            <a:endParaRPr lang="en-US" sz="5400" spc="-150" dirty="0" smtClean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  <a:sym typeface="Wingdings" pitchFamily="2" charset="2"/>
            </a:endParaRPr>
          </a:p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</a:t>
            </a:r>
            <a:endParaRPr lang="en-US" sz="48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592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1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743" y="5689937"/>
            <a:ext cx="6051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Keep it Simple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2050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23" r="55862"/>
          <a:stretch>
            <a:fillRect/>
          </a:stretch>
        </p:blipFill>
        <p:spPr bwMode="auto">
          <a:xfrm rot="612489">
            <a:off x="4648200" y="2460799"/>
            <a:ext cx="2057400" cy="301958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8461">
            <a:off x="1536097" y="1081561"/>
            <a:ext cx="331460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/>
          <p:nvPr/>
        </p:nvSpPr>
        <p:spPr>
          <a:xfrm>
            <a:off x="228600" y="1828800"/>
            <a:ext cx="1524000" cy="990600"/>
          </a:xfrm>
          <a:prstGeom prst="wedgeEllipseCallout">
            <a:avLst>
              <a:gd name="adj1" fmla="val 46596"/>
              <a:gd name="adj2" fmla="val 76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162800" y="1828800"/>
            <a:ext cx="1752600" cy="1066800"/>
          </a:xfrm>
          <a:prstGeom prst="wedgeEllipseCallout">
            <a:avLst>
              <a:gd name="adj1" fmla="val -52261"/>
              <a:gd name="adj2" fmla="val 862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959114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Hi.</a:t>
            </a:r>
            <a:endParaRPr lang="en-US" sz="4000" spc="-15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2035314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Hey.</a:t>
            </a:r>
            <a:endParaRPr lang="en-US" sz="4000" spc="-15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438400"/>
            <a:ext cx="8480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Finally!</a:t>
            </a:r>
            <a:endParaRPr lang="en-US" sz="88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13" y="228600"/>
            <a:ext cx="289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8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03" y="6088559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Practice, Practice, Practice</a:t>
            </a:r>
            <a:endParaRPr lang="en-US" sz="4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971800" y="762000"/>
            <a:ext cx="3276600" cy="2057400"/>
          </a:xfrm>
          <a:prstGeom prst="wedgeEllipseCallout">
            <a:avLst>
              <a:gd name="adj1" fmla="val -84157"/>
              <a:gd name="adj2" fmla="val 3699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4580" y="1143000"/>
            <a:ext cx="279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As you can see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On this slide...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Blah, blah blah</a:t>
            </a:r>
          </a:p>
        </p:txBody>
      </p:sp>
      <p:pic>
        <p:nvPicPr>
          <p:cNvPr id="12" name="Picture 6" descr="C:\Users\Burl Sackman\Desktop\Royalty Free for Presentation\dino 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84971">
            <a:off x="-550399" y="1828963"/>
            <a:ext cx="3087130" cy="411617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11" y="2971800"/>
            <a:ext cx="1987589" cy="28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Callout 18"/>
          <p:cNvSpPr/>
          <p:nvPr/>
        </p:nvSpPr>
        <p:spPr>
          <a:xfrm>
            <a:off x="2667000" y="3124200"/>
            <a:ext cx="4191000" cy="1524000"/>
          </a:xfrm>
          <a:prstGeom prst="wedgeEllipseCallout">
            <a:avLst>
              <a:gd name="adj1" fmla="val 63977"/>
              <a:gd name="adj2" fmla="val 2518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09528" y="3505200"/>
            <a:ext cx="3565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Yep... it’s even better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 28</a:t>
            </a:r>
            <a:r>
              <a:rPr lang="en-US" sz="2400" spc="-150" baseline="3000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</a:t>
            </a:r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 time. Wow.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143000"/>
            <a:ext cx="81179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Then</a:t>
            </a:r>
          </a:p>
          <a:p>
            <a:pPr algn="ctr"/>
            <a:r>
              <a:rPr lang="en-US" sz="96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Practice</a:t>
            </a:r>
          </a:p>
          <a:p>
            <a:pPr algn="ctr"/>
            <a:r>
              <a:rPr lang="en-US" sz="96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Some more!</a:t>
            </a:r>
            <a:endParaRPr lang="en-US" sz="88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2433" y="457200"/>
            <a:ext cx="5256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But Wait!</a:t>
            </a:r>
            <a:endParaRPr lang="en-US" sz="66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406" y="1905000"/>
            <a:ext cx="79399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You can</a:t>
            </a:r>
          </a:p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Never forget...</a:t>
            </a:r>
            <a:endParaRPr lang="en-US" sz="66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5882" y="4276250"/>
            <a:ext cx="1469612" cy="27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4648200" y="4419600"/>
            <a:ext cx="2590800" cy="1143000"/>
          </a:xfrm>
          <a:prstGeom prst="wedgeEllipseCallout">
            <a:avLst>
              <a:gd name="adj1" fmla="val -70635"/>
              <a:gd name="adj2" fmla="val 34528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511" y="4673025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Go on...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7412" y="457200"/>
            <a:ext cx="8486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To cite your sources!</a:t>
            </a:r>
            <a:endParaRPr lang="en-US" sz="4800" spc="-150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267200"/>
            <a:ext cx="1469612" cy="27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4648200" y="4419600"/>
            <a:ext cx="2667000" cy="1143000"/>
          </a:xfrm>
          <a:prstGeom prst="wedgeEllipseCallout">
            <a:avLst>
              <a:gd name="adj1" fmla="val -70635"/>
              <a:gd name="adj2" fmla="val 34528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53986" y="4673025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Well duh!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6848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Royalty Free Images Courtesy of Stock </a:t>
            </a:r>
            <a:r>
              <a:rPr lang="en-US" sz="2100" spc="-150" dirty="0" err="1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xchng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: 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3"/>
              </a:rPr>
              <a:t>www.sxc.hu</a:t>
            </a:r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Garr Reynolds Guide to Presentations: 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4"/>
              </a:rPr>
              <a:t>www.garreynolds.com</a:t>
            </a:r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2100" spc="-150" dirty="0" err="1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Teachnology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 PowerPoint Guide: 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5"/>
              </a:rPr>
              <a:t>www.teach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ekton Pro Ext" pitchFamily="34" charset="0"/>
                <a:hlinkClick r:id="rId5"/>
              </a:rPr>
              <a:t>-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5"/>
              </a:rPr>
              <a:t>nology.com</a:t>
            </a:r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2100" spc="-150" dirty="0" err="1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ActDen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 PowerPoint Guide: </a:t>
            </a:r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hlinkClick r:id="rId6"/>
              </a:rPr>
              <a:t>www.actden.com</a:t>
            </a:r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 smtClean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21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86067" y="457200"/>
            <a:ext cx="5649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Thanks for</a:t>
            </a:r>
          </a:p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Watching!</a:t>
            </a:r>
            <a:endParaRPr lang="en-US" sz="6600" spc="-15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76600" y="3048000"/>
            <a:ext cx="5486400" cy="1828800"/>
          </a:xfrm>
          <a:prstGeom prst="wedgeEllipseCallout">
            <a:avLst>
              <a:gd name="adj1" fmla="val -72255"/>
              <a:gd name="adj2" fmla="val 19945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379" y="3429000"/>
            <a:ext cx="4485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 can be reached at</a:t>
            </a:r>
          </a:p>
          <a:p>
            <a:pPr algn="ctr"/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Mike.karlin</a:t>
            </a:r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@</a:t>
            </a:r>
            <a:r>
              <a:rPr lang="en-US" sz="2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Gmail.com</a:t>
            </a:r>
            <a:endParaRPr lang="en-US" sz="28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7" name="Picture 6" descr="C:\Users\Burl Sackman\Desktop\Royalty Free for Presentation\dino 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9639">
            <a:off x="-1133743" y="2952676"/>
            <a:ext cx="5398185" cy="7197579"/>
          </a:xfrm>
          <a:prstGeom prst="rect">
            <a:avLst/>
          </a:prstGeom>
          <a:noFill/>
        </p:spPr>
      </p:pic>
      <p:pic>
        <p:nvPicPr>
          <p:cNvPr id="8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67" r="40424"/>
          <a:stretch>
            <a:fillRect/>
          </a:stretch>
        </p:blipFill>
        <p:spPr bwMode="auto">
          <a:xfrm>
            <a:off x="7391400" y="5486400"/>
            <a:ext cx="686546" cy="1568939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5638800" y="5334000"/>
            <a:ext cx="1295400" cy="609600"/>
          </a:xfrm>
          <a:prstGeom prst="wedgeEllipseCallout">
            <a:avLst>
              <a:gd name="adj1" fmla="val 75692"/>
              <a:gd name="adj2" fmla="val 64545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5467290"/>
            <a:ext cx="952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-150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Adios!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71271"/>
            <a:ext cx="3105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Avoid</a:t>
            </a:r>
            <a:endParaRPr lang="en-US" sz="72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8777" y="1366421"/>
            <a:ext cx="91598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Writing every single thing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You’ve ever thought or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Wanted to say.  People know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How to read and when you 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Have this much text on the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Screen it’s easy to get lost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Inside all of it!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Plus, it’s really boring.</a:t>
            </a:r>
            <a:endParaRPr lang="en-US" sz="42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9737"/>
            <a:ext cx="8220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One point per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852" y="5486400"/>
            <a:ext cx="6954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Is all you need.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74" y="2721114"/>
            <a:ext cx="828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Pharmacy" pitchFamily="2" charset="0"/>
              </a:rPr>
              <a:t>Nothing more to see here, move along…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latin typeface="Pharmac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38" y="228600"/>
            <a:ext cx="2871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2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715000"/>
            <a:ext cx="6851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Limit animations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3074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67" r="40424"/>
          <a:stretch>
            <a:fillRect/>
          </a:stretch>
        </p:blipFill>
        <p:spPr bwMode="auto">
          <a:xfrm rot="20952368">
            <a:off x="2943230" y="2107338"/>
            <a:ext cx="1717984" cy="392604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7556">
            <a:off x="4965239" y="2173082"/>
            <a:ext cx="1994228" cy="376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/>
          <p:nvPr/>
        </p:nvSpPr>
        <p:spPr>
          <a:xfrm>
            <a:off x="152400" y="1600200"/>
            <a:ext cx="2743200" cy="1676400"/>
          </a:xfrm>
          <a:prstGeom prst="wedgeEllipseCallout">
            <a:avLst>
              <a:gd name="adj1" fmla="val 43632"/>
              <a:gd name="adj2" fmla="val 7409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324600" y="990600"/>
            <a:ext cx="2286000" cy="1524000"/>
          </a:xfrm>
          <a:prstGeom prst="wedgeEllipseCallout">
            <a:avLst>
              <a:gd name="adj1" fmla="val -28731"/>
              <a:gd name="adj2" fmla="val 98939"/>
            </a:avLst>
          </a:prstGeom>
          <a:solidFill>
            <a:srgbClr val="F72929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2046982"/>
            <a:ext cx="2542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You don’t 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move!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922" y="1472625"/>
            <a:ext cx="1685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Nope…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283" y="171271"/>
            <a:ext cx="6008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15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Remember...</a:t>
            </a:r>
            <a:endParaRPr lang="en-US" sz="7200" spc="-1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49" y="1366421"/>
            <a:ext cx="849783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When you first discovered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PowerPoint could animate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Every single letter like a </a:t>
            </a:r>
          </a:p>
          <a:p>
            <a:pPr algn="ctr"/>
            <a:r>
              <a:rPr lang="en-US" sz="42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typewriter</a:t>
            </a:r>
          </a:p>
          <a:p>
            <a:pPr algn="ctr"/>
            <a:endParaRPr lang="en-US" sz="4200" spc="-150" dirty="0" smtClean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4200" spc="-150" dirty="0" smtClean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endParaRPr lang="en-US" sz="4200" spc="-150" dirty="0" smtClean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  <a:p>
            <a:pPr algn="ctr"/>
            <a:r>
              <a:rPr lang="en-US" sz="36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And it was the worst thing ever.</a:t>
            </a:r>
            <a:endParaRPr lang="en-US" sz="36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4098" name="Picture 2" descr="http://www.sxc.hu/pic/l/h/hi/hisks/1157698_11228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114800"/>
            <a:ext cx="2015424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4343400"/>
            <a:ext cx="245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</a:t>
            </a:r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Never again!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920" y="152400"/>
            <a:ext cx="70310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This goes for</a:t>
            </a:r>
          </a:p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Transitions too!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35940"/>
            <a:ext cx="871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 point is on the slides,</a:t>
            </a:r>
          </a:p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Not in between them.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7563">
            <a:off x="159054" y="2423921"/>
            <a:ext cx="4343400" cy="290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5562600" y="2590800"/>
            <a:ext cx="1295400" cy="1828800"/>
            <a:chOff x="5479208" y="2763304"/>
            <a:chExt cx="1295400" cy="1828800"/>
          </a:xfrm>
        </p:grpSpPr>
        <p:grpSp>
          <p:nvGrpSpPr>
            <p:cNvPr id="19" name="Group 18"/>
            <p:cNvGrpSpPr/>
            <p:nvPr/>
          </p:nvGrpSpPr>
          <p:grpSpPr>
            <a:xfrm rot="583743">
              <a:off x="5479208" y="2763304"/>
              <a:ext cx="1295400" cy="1828800"/>
              <a:chOff x="5334000" y="2743200"/>
              <a:chExt cx="1295400" cy="1828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334000" y="2743200"/>
                <a:ext cx="1295400" cy="182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674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198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722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246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150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626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102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7000" y="2743200"/>
                <a:ext cx="76200" cy="1828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 rot="738480">
              <a:off x="5867400" y="2895600"/>
              <a:ext cx="304800" cy="609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826424">
              <a:off x="6172200" y="2971800"/>
              <a:ext cx="304800" cy="609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738480">
              <a:off x="5895336" y="3215584"/>
              <a:ext cx="172727" cy="2807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738480">
              <a:off x="6200138" y="3291783"/>
              <a:ext cx="172727" cy="2807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4343400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Transition Tom</a:t>
            </a:r>
            <a:endParaRPr lang="en-US" sz="2100" spc="-150" dirty="0">
              <a:ln w="19050"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410200" y="3657600"/>
            <a:ext cx="838200" cy="6096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3048001" y="2268935"/>
            <a:ext cx="2133600" cy="990600"/>
          </a:xfrm>
          <a:prstGeom prst="wedgeEllipseCallout">
            <a:avLst>
              <a:gd name="adj1" fmla="val -38194"/>
              <a:gd name="adj2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95600" y="249753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  <a:sym typeface="Wingdings" pitchFamily="2" charset="2"/>
              </a:rPr>
              <a:t>Goodbye, old friend.</a:t>
            </a:r>
            <a:endParaRPr lang="en-US" sz="2000" spc="-150" dirty="0">
              <a:ln w="19050"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38" y="228600"/>
            <a:ext cx="2871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Step 3</a:t>
            </a:r>
            <a:endParaRPr lang="en-US" sz="60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8275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-150" dirty="0" smtClean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Use high Quality Pics</a:t>
            </a:r>
            <a:endParaRPr lang="en-US" sz="5400" spc="-150" dirty="0">
              <a:ln w="19050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8461">
            <a:off x="95968" y="1404463"/>
            <a:ext cx="331460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19400"/>
            <a:ext cx="289218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/>
          <p:nvPr/>
        </p:nvSpPr>
        <p:spPr>
          <a:xfrm>
            <a:off x="2667000" y="1600200"/>
            <a:ext cx="1981200" cy="990600"/>
          </a:xfrm>
          <a:prstGeom prst="wedgeEllipseCallout">
            <a:avLst>
              <a:gd name="adj1" fmla="val -47635"/>
              <a:gd name="adj2" fmla="val 113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4572000" y="685800"/>
            <a:ext cx="3124200" cy="1066800"/>
          </a:xfrm>
          <a:prstGeom prst="wedgeEllipseCallout">
            <a:avLst>
              <a:gd name="adj1" fmla="val -5017"/>
              <a:gd name="adj2" fmla="val 1349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3110" y="1853625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Ummm...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921603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I’m a racecar </a:t>
            </a:r>
          </a:p>
          <a:p>
            <a:pPr algn="ctr"/>
            <a:r>
              <a:rPr lang="en-US" sz="2400" spc="-150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driver!</a:t>
            </a:r>
            <a:endParaRPr lang="en-US" sz="2400" spc="-150" dirty="0">
              <a:ln w="190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349" y="457200"/>
            <a:ext cx="856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 higher the resolution</a:t>
            </a:r>
          </a:p>
          <a:p>
            <a:pPr algn="ctr"/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The better!</a:t>
            </a:r>
            <a:endParaRPr lang="en-US" sz="4400" spc="-15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5" name="Picture 2" descr="C:\Users\Burl Sackman\Desktop\Royalty Free for Presentation\monsters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67" r="40424"/>
          <a:stretch>
            <a:fillRect/>
          </a:stretch>
        </p:blipFill>
        <p:spPr bwMode="auto">
          <a:xfrm>
            <a:off x="415616" y="3084354"/>
            <a:ext cx="1717984" cy="392604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819400" y="2286000"/>
            <a:ext cx="3124200" cy="2286000"/>
          </a:xfrm>
          <a:prstGeom prst="wedgeEllipseCallout">
            <a:avLst>
              <a:gd name="adj1" fmla="val -73610"/>
              <a:gd name="adj2" fmla="val 51995"/>
            </a:avLst>
          </a:prstGeom>
          <a:solidFill>
            <a:srgbClr val="F7292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9705" y="2667000"/>
            <a:ext cx="3482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I’ve got a </a:t>
            </a:r>
          </a:p>
          <a:p>
            <a:pPr algn="ctr"/>
            <a:r>
              <a:rPr lang="en-US" sz="4400" spc="-150" dirty="0" smtClean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BILLION</a:t>
            </a:r>
          </a:p>
          <a:p>
            <a:pPr algn="ctr"/>
            <a:r>
              <a:rPr lang="en-US" sz="3200" spc="-150" dirty="0" smtClean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pixels!!!!</a:t>
            </a:r>
            <a:endParaRPr lang="en-US" sz="3200" spc="-150" dirty="0">
              <a:ln w="19050"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5029200"/>
            <a:ext cx="2286000" cy="16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6629399" y="3124200"/>
            <a:ext cx="1828801" cy="1135626"/>
          </a:xfrm>
          <a:prstGeom prst="wedgeEllipseCallout">
            <a:avLst>
              <a:gd name="adj1" fmla="val -2239"/>
              <a:gd name="adj2" fmla="val 10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3276600"/>
            <a:ext cx="199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50" dirty="0" smtClean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ill" pitchFamily="2" charset="0"/>
              </a:rPr>
              <a:t>But I’m a racecar driver...</a:t>
            </a:r>
            <a:endParaRPr lang="en-US" spc="-150" dirty="0">
              <a:ln w="19050"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i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369</TotalTime>
  <Words>439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Burl Sackman</dc:creator>
  <cp:lastModifiedBy>Burl Sackman</cp:lastModifiedBy>
  <cp:revision>111</cp:revision>
  <dcterms:created xsi:type="dcterms:W3CDTF">2012-09-25T00:04:03Z</dcterms:created>
  <dcterms:modified xsi:type="dcterms:W3CDTF">2012-09-29T15:21:59Z</dcterms:modified>
</cp:coreProperties>
</file>