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75" autoAdjust="0"/>
  </p:normalViewPr>
  <p:slideViewPr>
    <p:cSldViewPr>
      <p:cViewPr>
        <p:scale>
          <a:sx n="75" d="100"/>
          <a:sy n="75" d="100"/>
        </p:scale>
        <p:origin x="-1422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225A2-C00B-4517-9555-21E2C9FEFE11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B4495-9A5A-4A77-B6AC-8D1C0012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84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5E61-43D6-4A7B-8B30-E65FA2DA3D2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368F-7578-4218-981E-3ED10D3FC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0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5E61-43D6-4A7B-8B30-E65FA2DA3D2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368F-7578-4218-981E-3ED10D3FC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8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5E61-43D6-4A7B-8B30-E65FA2DA3D2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368F-7578-4218-981E-3ED10D3FC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1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5E61-43D6-4A7B-8B30-E65FA2DA3D2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368F-7578-4218-981E-3ED10D3FC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6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5E61-43D6-4A7B-8B30-E65FA2DA3D2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368F-7578-4218-981E-3ED10D3FC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3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5E61-43D6-4A7B-8B30-E65FA2DA3D2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368F-7578-4218-981E-3ED10D3FC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6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5E61-43D6-4A7B-8B30-E65FA2DA3D2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368F-7578-4218-981E-3ED10D3FC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9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5E61-43D6-4A7B-8B30-E65FA2DA3D2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368F-7578-4218-981E-3ED10D3FC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4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5E61-43D6-4A7B-8B30-E65FA2DA3D2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368F-7578-4218-981E-3ED10D3FC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0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5E61-43D6-4A7B-8B30-E65FA2DA3D2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368F-7578-4218-981E-3ED10D3FC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9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5E61-43D6-4A7B-8B30-E65FA2DA3D2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368F-7578-4218-981E-3ED10D3FC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0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55E61-43D6-4A7B-8B30-E65FA2DA3D2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A368F-7578-4218-981E-3ED10D3FC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6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5"/>
                </a:solidFill>
                <a:latin typeface="Matura MT Script Capitals" panose="03020802060602070202" pitchFamily="66" charset="0"/>
              </a:rPr>
              <a:t>Citation Assignment</a:t>
            </a:r>
            <a:endParaRPr lang="en-US" sz="6000" dirty="0">
              <a:solidFill>
                <a:schemeClr val="accent5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5543" y="1958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~ Our Next Project ~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Rockwell" panose="02060603020205020403" pitchFamily="18" charset="0"/>
            </a:endParaRPr>
          </a:p>
        </p:txBody>
      </p:sp>
      <p:pic>
        <p:nvPicPr>
          <p:cNvPr id="1026" name="Picture 2" descr="http://blogs.office.com/cfs-file.ashx/__key/CommunityServer-Blogs-Components-WeblogFiles/00-00-00-00-48/7462.reference_2D00_dictionary_2D00_main_2D00_alt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78"/>
          <a:stretch/>
        </p:blipFill>
        <p:spPr bwMode="auto">
          <a:xfrm>
            <a:off x="2808986" y="3359584"/>
            <a:ext cx="3820414" cy="2736416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67543" y="5921375"/>
            <a:ext cx="6204857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[ citation needed ]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77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6"/>
                </a:solidFill>
                <a:latin typeface="Matura MT Script Capitals" panose="03020802060602070202" pitchFamily="66" charset="0"/>
              </a:rPr>
              <a:t>Step 5…</a:t>
            </a:r>
            <a:endParaRPr lang="en-US" sz="6600" dirty="0">
              <a:solidFill>
                <a:schemeClr val="accent6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ckwell" panose="02060603020205020403" pitchFamily="18" charset="0"/>
              </a:rPr>
              <a:t>Create your </a:t>
            </a:r>
            <a:r>
              <a:rPr lang="en-US" sz="3600" b="1" dirty="0" smtClean="0">
                <a:latin typeface="Rockwell" panose="02060603020205020403" pitchFamily="18" charset="0"/>
              </a:rPr>
              <a:t>next slide/frame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The title is </a:t>
            </a:r>
            <a:r>
              <a:rPr lang="en-US" sz="3600" b="1" dirty="0" smtClean="0">
                <a:latin typeface="Rockwell" panose="02060603020205020403" pitchFamily="18" charset="0"/>
              </a:rPr>
              <a:t>“Image Citations”</a:t>
            </a:r>
          </a:p>
          <a:p>
            <a:r>
              <a:rPr lang="en-US" sz="3600" b="1" dirty="0" smtClean="0">
                <a:latin typeface="Rockwell" panose="02060603020205020403" pitchFamily="18" charset="0"/>
              </a:rPr>
              <a:t>Find a picture </a:t>
            </a:r>
            <a:r>
              <a:rPr lang="en-US" sz="3600" dirty="0" smtClean="0">
                <a:latin typeface="Rockwell" panose="02060603020205020403" pitchFamily="18" charset="0"/>
              </a:rPr>
              <a:t>from a website and </a:t>
            </a:r>
            <a:r>
              <a:rPr lang="en-US" sz="3600" b="1" dirty="0" smtClean="0">
                <a:latin typeface="Rockwell" panose="02060603020205020403" pitchFamily="18" charset="0"/>
              </a:rPr>
              <a:t>copy and paste the picture.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Under that, write the proper </a:t>
            </a:r>
            <a:r>
              <a:rPr lang="en-US" sz="3600" b="1" dirty="0" smtClean="0">
                <a:latin typeface="Rockwell" panose="02060603020205020403" pitchFamily="18" charset="0"/>
              </a:rPr>
              <a:t>bibliography/works cited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Check out the next page for an </a:t>
            </a:r>
            <a:r>
              <a:rPr lang="en-US" sz="3600" b="1" dirty="0" smtClean="0">
                <a:latin typeface="Rockwell" panose="02060603020205020403" pitchFamily="18" charset="0"/>
              </a:rPr>
              <a:t>example </a:t>
            </a:r>
            <a:r>
              <a:rPr lang="en-US" sz="3600" b="1" dirty="0" smtClean="0">
                <a:latin typeface="Rockwell" panose="02060603020205020403" pitchFamily="18" charset="0"/>
                <a:sym typeface="Wingdings" panose="05000000000000000000" pitchFamily="2" charset="2"/>
              </a:rPr>
              <a:t></a:t>
            </a:r>
            <a:endParaRPr lang="en-US" sz="3600" b="1" dirty="0" smtClean="0">
              <a:latin typeface="Rockwell" panose="02060603020205020403" pitchFamily="18" charset="0"/>
            </a:endParaRPr>
          </a:p>
          <a:p>
            <a:pPr marL="0" indent="0">
              <a:buNone/>
            </a:pPr>
            <a:endParaRPr lang="en-US" sz="3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8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Matura MT Script Capitals" panose="03020802060602070202" pitchFamily="66" charset="0"/>
              </a:rPr>
              <a:t>Image Citations</a:t>
            </a:r>
            <a:endParaRPr lang="en-US" sz="6600" dirty="0">
              <a:solidFill>
                <a:schemeClr val="accent1">
                  <a:lumMod val="7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Rockwell" panose="02060603020205020403" pitchFamily="18" charset="0"/>
              </a:rPr>
              <a:t>			</a:t>
            </a:r>
          </a:p>
          <a:p>
            <a:pPr marL="0" indent="0">
              <a:buNone/>
            </a:pPr>
            <a:endParaRPr lang="en-US" sz="3600" b="1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Rockwell" panose="02060603020205020403" pitchFamily="18" charset="0"/>
              </a:rPr>
              <a:t>                       Works Cited</a:t>
            </a:r>
          </a:p>
          <a:p>
            <a:pPr marL="0" indent="0">
              <a:buNone/>
            </a:pPr>
            <a:r>
              <a:rPr lang="en-US" sz="2800" dirty="0"/>
              <a:t>Artist </a:t>
            </a:r>
            <a:r>
              <a:rPr lang="en-US" sz="2800" dirty="0" smtClean="0"/>
              <a:t>Last name, </a:t>
            </a:r>
            <a:r>
              <a:rPr lang="en-US" sz="2800" dirty="0"/>
              <a:t>First Name. </a:t>
            </a:r>
            <a:r>
              <a:rPr lang="en-US" sz="2800" i="1" dirty="0"/>
              <a:t>Title of Image if </a:t>
            </a:r>
            <a:r>
              <a:rPr lang="en-US" sz="2800" i="1" dirty="0" smtClean="0"/>
              <a:t>known, </a:t>
            </a:r>
            <a:r>
              <a:rPr lang="en-US" sz="2800" i="1" dirty="0"/>
              <a:t>if </a:t>
            </a:r>
            <a:r>
              <a:rPr lang="en-US" sz="2800" i="1" dirty="0" smtClean="0"/>
              <a:t>  </a:t>
            </a:r>
          </a:p>
          <a:p>
            <a:pPr marL="0" indent="0">
              <a:buNone/>
            </a:pPr>
            <a:r>
              <a:rPr lang="en-US" sz="2800" i="1" dirty="0"/>
              <a:t> </a:t>
            </a:r>
            <a:r>
              <a:rPr lang="en-US" sz="2800" i="1" dirty="0" smtClean="0"/>
              <a:t>     not create your own title in quotation marks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  Media </a:t>
            </a:r>
            <a:r>
              <a:rPr lang="en-US" sz="2800" dirty="0"/>
              <a:t>of the </a:t>
            </a:r>
            <a:r>
              <a:rPr lang="en-US" sz="2800" dirty="0" smtClean="0"/>
              <a:t>image (chart, picture, cartoon, 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err="1" smtClean="0"/>
              <a:t>etc</a:t>
            </a:r>
            <a:r>
              <a:rPr lang="en-US" sz="2800" dirty="0" smtClean="0"/>
              <a:t>).</a:t>
            </a:r>
            <a:r>
              <a:rPr lang="en-US" sz="2800" dirty="0"/>
              <a:t>  </a:t>
            </a:r>
            <a:r>
              <a:rPr lang="en-US" sz="2800" dirty="0" smtClean="0"/>
              <a:t>Creation </a:t>
            </a:r>
            <a:r>
              <a:rPr lang="en-US" sz="2800" dirty="0"/>
              <a:t>Year or n. d..  </a:t>
            </a:r>
            <a:r>
              <a:rPr lang="en-US" sz="2800" i="1" dirty="0"/>
              <a:t>Title of web </a:t>
            </a:r>
            <a:r>
              <a:rPr lang="en-US" sz="2800" i="1" dirty="0" smtClean="0"/>
              <a:t>page in </a:t>
            </a:r>
          </a:p>
          <a:p>
            <a:pPr marL="0" indent="0">
              <a:buNone/>
            </a:pPr>
            <a:r>
              <a:rPr lang="en-US" sz="2800" i="1" dirty="0"/>
              <a:t> </a:t>
            </a:r>
            <a:r>
              <a:rPr lang="en-US" sz="2800" i="1" dirty="0" smtClean="0"/>
              <a:t>     Italics.</a:t>
            </a:r>
            <a:r>
              <a:rPr lang="en-US" sz="2800" dirty="0"/>
              <a:t> </a:t>
            </a:r>
            <a:r>
              <a:rPr lang="en-US" sz="2800" dirty="0" smtClean="0"/>
              <a:t>Format (Web, PDF, etc.)</a:t>
            </a:r>
            <a:r>
              <a:rPr lang="en-US" sz="2800" dirty="0"/>
              <a:t> Date of </a:t>
            </a:r>
            <a:r>
              <a:rPr lang="en-US" sz="2800" dirty="0" smtClean="0"/>
              <a:t>Access (Day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  Month Year). URL/Link.</a:t>
            </a:r>
            <a:endParaRPr lang="en-US" sz="2800" dirty="0"/>
          </a:p>
        </p:txBody>
      </p:sp>
      <p:pic>
        <p:nvPicPr>
          <p:cNvPr id="1026" name="Picture 2" descr="http://cdn.lolzbook.com/wp-content/uploads/2013/02/Funny-do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066800"/>
            <a:ext cx="1371600" cy="180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1740863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Paste your Image </a:t>
            </a:r>
            <a:r>
              <a:rPr lang="en-US" sz="2400" b="1" dirty="0" smtClean="0">
                <a:sym typeface="Wingdings" pitchFamily="2" charset="2"/>
              </a:rPr>
              <a:t>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9954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6"/>
                </a:solidFill>
                <a:latin typeface="Matura MT Script Capitals" panose="03020802060602070202" pitchFamily="66" charset="0"/>
              </a:rPr>
              <a:t>Step 5…</a:t>
            </a:r>
            <a:endParaRPr lang="en-US" sz="6600" dirty="0">
              <a:solidFill>
                <a:schemeClr val="accent6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ckwell" panose="02060603020205020403" pitchFamily="18" charset="0"/>
              </a:rPr>
              <a:t>Create your </a:t>
            </a:r>
            <a:r>
              <a:rPr lang="en-US" sz="3600" b="1" dirty="0" smtClean="0">
                <a:latin typeface="Rockwell" panose="02060603020205020403" pitchFamily="18" charset="0"/>
              </a:rPr>
              <a:t>next slide/frame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The title is </a:t>
            </a:r>
            <a:r>
              <a:rPr lang="en-US" sz="3600" b="1" dirty="0" smtClean="0">
                <a:latin typeface="Rockwell" panose="02060603020205020403" pitchFamily="18" charset="0"/>
              </a:rPr>
              <a:t>“Twitter Citations”</a:t>
            </a:r>
          </a:p>
          <a:p>
            <a:r>
              <a:rPr lang="en-US" sz="3600" b="1" dirty="0" smtClean="0">
                <a:latin typeface="Rockwell" panose="02060603020205020403" pitchFamily="18" charset="0"/>
              </a:rPr>
              <a:t>Find a Tweet </a:t>
            </a:r>
            <a:r>
              <a:rPr lang="en-US" sz="3600" dirty="0" smtClean="0">
                <a:latin typeface="Rockwell" panose="02060603020205020403" pitchFamily="18" charset="0"/>
              </a:rPr>
              <a:t>from Twitter and </a:t>
            </a:r>
            <a:r>
              <a:rPr lang="en-US" sz="3600" b="1" dirty="0" smtClean="0">
                <a:latin typeface="Rockwell" panose="02060603020205020403" pitchFamily="18" charset="0"/>
              </a:rPr>
              <a:t>Write the Tweet.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Under that, write the proper </a:t>
            </a:r>
            <a:r>
              <a:rPr lang="en-US" sz="3600" b="1" dirty="0" smtClean="0">
                <a:latin typeface="Rockwell" panose="02060603020205020403" pitchFamily="18" charset="0"/>
              </a:rPr>
              <a:t>bibliography/works cited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Check out the next page for an </a:t>
            </a:r>
            <a:r>
              <a:rPr lang="en-US" sz="3600" b="1" dirty="0" smtClean="0">
                <a:latin typeface="Rockwell" panose="02060603020205020403" pitchFamily="18" charset="0"/>
              </a:rPr>
              <a:t>example </a:t>
            </a:r>
            <a:r>
              <a:rPr lang="en-US" sz="3600" b="1" dirty="0" smtClean="0">
                <a:latin typeface="Rockwell" panose="02060603020205020403" pitchFamily="18" charset="0"/>
                <a:sym typeface="Wingdings" panose="05000000000000000000" pitchFamily="2" charset="2"/>
              </a:rPr>
              <a:t></a:t>
            </a:r>
            <a:endParaRPr lang="en-US" sz="3600" b="1" dirty="0" smtClean="0">
              <a:latin typeface="Rockwell" panose="02060603020205020403" pitchFamily="18" charset="0"/>
            </a:endParaRPr>
          </a:p>
          <a:p>
            <a:pPr marL="0" indent="0">
              <a:buNone/>
            </a:pPr>
            <a:endParaRPr lang="en-US" sz="3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50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Matura MT Script Capitals" panose="03020802060602070202" pitchFamily="66" charset="0"/>
              </a:rPr>
              <a:t>Twitter Citations</a:t>
            </a:r>
            <a:endParaRPr lang="en-US" sz="6600" dirty="0">
              <a:solidFill>
                <a:schemeClr val="accent1">
                  <a:lumMod val="7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Rockwell" panose="02060603020205020403" pitchFamily="18" charset="0"/>
              </a:rPr>
              <a:t>“I am a quote that you found from a </a:t>
            </a:r>
            <a:r>
              <a:rPr lang="en-US" b="1" dirty="0" smtClean="0">
                <a:latin typeface="Rockwell" panose="02060603020205020403" pitchFamily="18" charset="0"/>
              </a:rPr>
              <a:t>tweet</a:t>
            </a:r>
            <a:r>
              <a:rPr lang="en-US" dirty="0" smtClean="0">
                <a:latin typeface="Rockwell" panose="02060603020205020403" pitchFamily="18" charset="0"/>
              </a:rPr>
              <a:t>” (Author’s Last  Name)</a:t>
            </a:r>
            <a:endParaRPr lang="en-US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Rockwell" panose="02060603020205020403" pitchFamily="18" charset="0"/>
              </a:rPr>
              <a:t>			</a:t>
            </a:r>
          </a:p>
          <a:p>
            <a:pPr marL="0" indent="0">
              <a:buNone/>
            </a:pPr>
            <a:endParaRPr lang="en-US" sz="3600" b="1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Rockwell" panose="02060603020205020403" pitchFamily="18" charset="0"/>
              </a:rPr>
              <a:t>                       Works Cited</a:t>
            </a:r>
          </a:p>
          <a:p>
            <a:pPr marL="0" indent="0">
              <a:buNone/>
            </a:pPr>
            <a:r>
              <a:rPr lang="en-US" dirty="0" smtClean="0"/>
              <a:t>Author’s Last Name, First Name (User Name).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“The Entire Tweet in Quotations.” Date, Time.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Tweet.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5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6"/>
                </a:solidFill>
                <a:latin typeface="Matura MT Script Capitals" panose="03020802060602070202" pitchFamily="66" charset="0"/>
              </a:rPr>
              <a:t>Step 6…</a:t>
            </a:r>
            <a:endParaRPr lang="en-US" sz="6600" dirty="0">
              <a:solidFill>
                <a:schemeClr val="accent6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ckwell" panose="02060603020205020403" pitchFamily="18" charset="0"/>
              </a:rPr>
              <a:t>Create your </a:t>
            </a:r>
            <a:r>
              <a:rPr lang="en-US" sz="3600" b="1" dirty="0" smtClean="0">
                <a:latin typeface="Rockwell" panose="02060603020205020403" pitchFamily="18" charset="0"/>
              </a:rPr>
              <a:t>next slide/frame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The title is </a:t>
            </a:r>
            <a:r>
              <a:rPr lang="en-US" sz="3600" b="1" dirty="0" smtClean="0">
                <a:latin typeface="Rockwell" panose="02060603020205020403" pitchFamily="18" charset="0"/>
              </a:rPr>
              <a:t>“Facebook Citations”</a:t>
            </a:r>
          </a:p>
          <a:p>
            <a:r>
              <a:rPr lang="en-US" sz="3600" b="1" dirty="0" smtClean="0">
                <a:latin typeface="Rockwell" panose="02060603020205020403" pitchFamily="18" charset="0"/>
              </a:rPr>
              <a:t>Find a quote from Facebook </a:t>
            </a:r>
            <a:r>
              <a:rPr lang="en-US" sz="3600" dirty="0" smtClean="0">
                <a:latin typeface="Rockwell" panose="02060603020205020403" pitchFamily="18" charset="0"/>
              </a:rPr>
              <a:t>and </a:t>
            </a:r>
            <a:r>
              <a:rPr lang="en-US" sz="3600" b="1" dirty="0" smtClean="0">
                <a:latin typeface="Rockwell" panose="02060603020205020403" pitchFamily="18" charset="0"/>
              </a:rPr>
              <a:t>Write the Quote.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Under that, write the proper </a:t>
            </a:r>
            <a:r>
              <a:rPr lang="en-US" sz="3600" b="1" dirty="0" smtClean="0">
                <a:latin typeface="Rockwell" panose="02060603020205020403" pitchFamily="18" charset="0"/>
              </a:rPr>
              <a:t>bibliography/works cited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Check out the next page for an </a:t>
            </a:r>
            <a:r>
              <a:rPr lang="en-US" sz="3600" b="1" dirty="0" smtClean="0">
                <a:latin typeface="Rockwell" panose="02060603020205020403" pitchFamily="18" charset="0"/>
              </a:rPr>
              <a:t>example </a:t>
            </a:r>
            <a:r>
              <a:rPr lang="en-US" sz="3600" b="1" dirty="0" smtClean="0">
                <a:latin typeface="Rockwell" panose="02060603020205020403" pitchFamily="18" charset="0"/>
                <a:sym typeface="Wingdings" panose="05000000000000000000" pitchFamily="2" charset="2"/>
              </a:rPr>
              <a:t></a:t>
            </a:r>
            <a:endParaRPr lang="en-US" sz="3600" b="1" dirty="0" smtClean="0">
              <a:latin typeface="Rockwell" panose="02060603020205020403" pitchFamily="18" charset="0"/>
            </a:endParaRPr>
          </a:p>
          <a:p>
            <a:pPr marL="0" indent="0">
              <a:buNone/>
            </a:pPr>
            <a:endParaRPr lang="en-US" sz="3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55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Matura MT Script Capitals" panose="03020802060602070202" pitchFamily="66" charset="0"/>
              </a:rPr>
              <a:t>Facebook Citations</a:t>
            </a:r>
            <a:endParaRPr lang="en-US" sz="6600" dirty="0">
              <a:solidFill>
                <a:schemeClr val="accent1">
                  <a:lumMod val="7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Rockwell" panose="02060603020205020403" pitchFamily="18" charset="0"/>
              </a:rPr>
              <a:t>“I am a quote that you found from  </a:t>
            </a:r>
          </a:p>
          <a:p>
            <a:pPr marL="0" indent="0">
              <a:buNone/>
            </a:pPr>
            <a:r>
              <a:rPr lang="en-US" dirty="0">
                <a:latin typeface="Rockwell" panose="02060603020205020403" pitchFamily="18" charset="0"/>
              </a:rPr>
              <a:t> </a:t>
            </a:r>
            <a:r>
              <a:rPr lang="en-US" dirty="0" smtClean="0">
                <a:latin typeface="Rockwell" panose="02060603020205020403" pitchFamily="18" charset="0"/>
              </a:rPr>
              <a:t> </a:t>
            </a:r>
            <a:r>
              <a:rPr lang="en-US" b="1" dirty="0" smtClean="0">
                <a:latin typeface="Rockwell" panose="02060603020205020403" pitchFamily="18" charset="0"/>
              </a:rPr>
              <a:t>Facebook</a:t>
            </a:r>
            <a:r>
              <a:rPr lang="en-US" dirty="0" smtClean="0">
                <a:latin typeface="Rockwell" panose="02060603020205020403" pitchFamily="18" charset="0"/>
              </a:rPr>
              <a:t>” (Author’s Last  Name)</a:t>
            </a:r>
            <a:endParaRPr lang="en-US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Rockwell" panose="02060603020205020403" pitchFamily="18" charset="0"/>
              </a:rPr>
              <a:t>			</a:t>
            </a:r>
            <a:endParaRPr lang="en-US" sz="3600" b="1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Rockwell" panose="02060603020205020403" pitchFamily="18" charset="0"/>
              </a:rPr>
              <a:t>                       Works Cited</a:t>
            </a:r>
          </a:p>
          <a:p>
            <a:pPr marL="0" indent="0">
              <a:buNone/>
            </a:pPr>
            <a:r>
              <a:rPr lang="en-US" dirty="0" smtClean="0"/>
              <a:t>Author’s Last Name, First Name. “The Entire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Facebook Post in Quotes.”  Facebook. Date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Posted. [Date accessed.  &lt;web address&gt;]</a:t>
            </a:r>
          </a:p>
        </p:txBody>
      </p:sp>
    </p:spTree>
    <p:extLst>
      <p:ext uri="{BB962C8B-B14F-4D97-AF65-F5344CB8AC3E}">
        <p14:creationId xmlns:p14="http://schemas.microsoft.com/office/powerpoint/2010/main" val="304204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6"/>
                </a:solidFill>
                <a:latin typeface="Matura MT Script Capitals" panose="03020802060602070202" pitchFamily="66" charset="0"/>
              </a:rPr>
              <a:t>Step 7…</a:t>
            </a:r>
            <a:endParaRPr lang="en-US" sz="6600" dirty="0">
              <a:solidFill>
                <a:schemeClr val="accent6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ckwell" panose="02060603020205020403" pitchFamily="18" charset="0"/>
              </a:rPr>
              <a:t>Create your </a:t>
            </a:r>
            <a:r>
              <a:rPr lang="en-US" sz="3600" b="1" dirty="0" smtClean="0">
                <a:latin typeface="Rockwell" panose="02060603020205020403" pitchFamily="18" charset="0"/>
              </a:rPr>
              <a:t>next slide/frame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The title is </a:t>
            </a:r>
            <a:r>
              <a:rPr lang="en-US" sz="3600" b="1" dirty="0" smtClean="0">
                <a:latin typeface="Rockwell" panose="02060603020205020403" pitchFamily="18" charset="0"/>
              </a:rPr>
              <a:t>“YouTube Citations”</a:t>
            </a:r>
          </a:p>
          <a:p>
            <a:r>
              <a:rPr lang="en-US" sz="3600" b="1" dirty="0" smtClean="0">
                <a:latin typeface="Rockwell" panose="02060603020205020403" pitchFamily="18" charset="0"/>
              </a:rPr>
              <a:t>Find a quote from a YouTube Video </a:t>
            </a:r>
            <a:r>
              <a:rPr lang="en-US" sz="3600" dirty="0" smtClean="0">
                <a:latin typeface="Rockwell" panose="02060603020205020403" pitchFamily="18" charset="0"/>
              </a:rPr>
              <a:t>and </a:t>
            </a:r>
            <a:r>
              <a:rPr lang="en-US" sz="3600" b="1" dirty="0" smtClean="0">
                <a:latin typeface="Rockwell" panose="02060603020205020403" pitchFamily="18" charset="0"/>
              </a:rPr>
              <a:t>Write the Quote.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Under that, write the proper </a:t>
            </a:r>
            <a:r>
              <a:rPr lang="en-US" sz="3600" b="1" dirty="0" smtClean="0">
                <a:latin typeface="Rockwell" panose="02060603020205020403" pitchFamily="18" charset="0"/>
              </a:rPr>
              <a:t>bibliography/works cited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Check out the next page for an </a:t>
            </a:r>
            <a:r>
              <a:rPr lang="en-US" sz="3600" b="1" dirty="0" smtClean="0">
                <a:latin typeface="Rockwell" panose="02060603020205020403" pitchFamily="18" charset="0"/>
              </a:rPr>
              <a:t>example </a:t>
            </a:r>
            <a:r>
              <a:rPr lang="en-US" sz="3600" b="1" dirty="0" smtClean="0">
                <a:latin typeface="Rockwell" panose="02060603020205020403" pitchFamily="18" charset="0"/>
                <a:sym typeface="Wingdings" panose="05000000000000000000" pitchFamily="2" charset="2"/>
              </a:rPr>
              <a:t></a:t>
            </a:r>
            <a:endParaRPr lang="en-US" sz="3600" b="1" dirty="0" smtClean="0">
              <a:latin typeface="Rockwell" panose="02060603020205020403" pitchFamily="18" charset="0"/>
            </a:endParaRPr>
          </a:p>
          <a:p>
            <a:pPr marL="0" indent="0">
              <a:buNone/>
            </a:pPr>
            <a:endParaRPr lang="en-US" sz="3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0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Matura MT Script Capitals" panose="03020802060602070202" pitchFamily="66" charset="0"/>
              </a:rPr>
              <a:t>YouTube Citations</a:t>
            </a:r>
            <a:endParaRPr lang="en-US" sz="6600" dirty="0">
              <a:solidFill>
                <a:schemeClr val="accent1">
                  <a:lumMod val="7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Rockwell" panose="02060603020205020403" pitchFamily="18" charset="0"/>
              </a:rPr>
              <a:t>“I am a quote that you found from a </a:t>
            </a:r>
            <a:r>
              <a:rPr lang="en-US" b="1" dirty="0" smtClean="0">
                <a:latin typeface="Rockwell" panose="02060603020205020403" pitchFamily="18" charset="0"/>
              </a:rPr>
              <a:t>video  </a:t>
            </a:r>
          </a:p>
          <a:p>
            <a:pPr marL="0" indent="0">
              <a:buNone/>
            </a:pPr>
            <a:r>
              <a:rPr lang="en-US" b="1" dirty="0">
                <a:latin typeface="Rockwell" panose="02060603020205020403" pitchFamily="18" charset="0"/>
              </a:rPr>
              <a:t> </a:t>
            </a:r>
            <a:r>
              <a:rPr lang="en-US" b="1" dirty="0" smtClean="0">
                <a:latin typeface="Rockwell" panose="02060603020205020403" pitchFamily="18" charset="0"/>
              </a:rPr>
              <a:t> on YouTube</a:t>
            </a:r>
            <a:r>
              <a:rPr lang="en-US" dirty="0" smtClean="0">
                <a:latin typeface="Rockwell" panose="02060603020205020403" pitchFamily="18" charset="0"/>
              </a:rPr>
              <a:t>” (Title of Video)</a:t>
            </a:r>
            <a:endParaRPr lang="en-US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Rockwell" panose="02060603020205020403" pitchFamily="18" charset="0"/>
              </a:rPr>
              <a:t>			</a:t>
            </a:r>
            <a:endParaRPr lang="en-US" sz="3600" b="1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Rockwell" panose="02060603020205020403" pitchFamily="18" charset="0"/>
              </a:rPr>
              <a:t>                       Works Cited</a:t>
            </a:r>
          </a:p>
          <a:p>
            <a:pPr marL="0" indent="0">
              <a:buNone/>
            </a:pPr>
            <a:r>
              <a:rPr lang="en-US" dirty="0" smtClean="0"/>
              <a:t>Title of Video. Date of Publication of the Video.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YouTube. Web. Date Accessed.</a:t>
            </a:r>
          </a:p>
        </p:txBody>
      </p:sp>
    </p:spTree>
    <p:extLst>
      <p:ext uri="{BB962C8B-B14F-4D97-AF65-F5344CB8AC3E}">
        <p14:creationId xmlns:p14="http://schemas.microsoft.com/office/powerpoint/2010/main" val="37721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6"/>
                </a:solidFill>
                <a:latin typeface="Matura MT Script Capitals" panose="03020802060602070202" pitchFamily="66" charset="0"/>
              </a:rPr>
              <a:t>Step 8…</a:t>
            </a:r>
            <a:endParaRPr lang="en-US" sz="6600" dirty="0">
              <a:solidFill>
                <a:schemeClr val="accent6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ckwell" panose="02060603020205020403" pitchFamily="18" charset="0"/>
              </a:rPr>
              <a:t>Create your </a:t>
            </a:r>
            <a:r>
              <a:rPr lang="en-US" sz="3600" b="1" dirty="0" smtClean="0">
                <a:latin typeface="Rockwell" panose="02060603020205020403" pitchFamily="18" charset="0"/>
              </a:rPr>
              <a:t>next slide/frame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The title is </a:t>
            </a:r>
            <a:r>
              <a:rPr lang="en-US" sz="3600" b="1" dirty="0" smtClean="0">
                <a:latin typeface="Rockwell" panose="02060603020205020403" pitchFamily="18" charset="0"/>
              </a:rPr>
              <a:t>“Email Citations”</a:t>
            </a:r>
          </a:p>
          <a:p>
            <a:r>
              <a:rPr lang="en-US" sz="3600" b="1" dirty="0" smtClean="0">
                <a:latin typeface="Rockwell" panose="02060603020205020403" pitchFamily="18" charset="0"/>
              </a:rPr>
              <a:t>Find a quote from an Email </a:t>
            </a:r>
            <a:r>
              <a:rPr lang="en-US" sz="3600" dirty="0" smtClean="0">
                <a:latin typeface="Rockwell" panose="02060603020205020403" pitchFamily="18" charset="0"/>
              </a:rPr>
              <a:t>and </a:t>
            </a:r>
            <a:r>
              <a:rPr lang="en-US" sz="3600" b="1" dirty="0" smtClean="0">
                <a:latin typeface="Rockwell" panose="02060603020205020403" pitchFamily="18" charset="0"/>
              </a:rPr>
              <a:t>Write the Quote.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Under that, write the proper </a:t>
            </a:r>
            <a:r>
              <a:rPr lang="en-US" sz="3600" b="1" dirty="0" smtClean="0">
                <a:latin typeface="Rockwell" panose="02060603020205020403" pitchFamily="18" charset="0"/>
              </a:rPr>
              <a:t>bibliography/works cited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Check out the next page for an </a:t>
            </a:r>
            <a:r>
              <a:rPr lang="en-US" sz="3600" b="1" dirty="0" smtClean="0">
                <a:latin typeface="Rockwell" panose="02060603020205020403" pitchFamily="18" charset="0"/>
              </a:rPr>
              <a:t>example </a:t>
            </a:r>
            <a:r>
              <a:rPr lang="en-US" sz="3600" b="1" dirty="0" smtClean="0">
                <a:latin typeface="Rockwell" panose="02060603020205020403" pitchFamily="18" charset="0"/>
                <a:sym typeface="Wingdings" panose="05000000000000000000" pitchFamily="2" charset="2"/>
              </a:rPr>
              <a:t></a:t>
            </a:r>
            <a:endParaRPr lang="en-US" sz="3600" b="1" dirty="0" smtClean="0">
              <a:latin typeface="Rockwell" panose="02060603020205020403" pitchFamily="18" charset="0"/>
            </a:endParaRPr>
          </a:p>
          <a:p>
            <a:pPr marL="0" indent="0">
              <a:buNone/>
            </a:pPr>
            <a:endParaRPr lang="en-US" sz="3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23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Matura MT Script Capitals" panose="03020802060602070202" pitchFamily="66" charset="0"/>
              </a:rPr>
              <a:t>Email Citations</a:t>
            </a:r>
            <a:endParaRPr lang="en-US" sz="6600" dirty="0">
              <a:solidFill>
                <a:schemeClr val="accent1">
                  <a:lumMod val="7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Rockwell" panose="02060603020205020403" pitchFamily="18" charset="0"/>
              </a:rPr>
              <a:t>“I am a quote that you found from an  </a:t>
            </a:r>
          </a:p>
          <a:p>
            <a:pPr marL="0" indent="0">
              <a:buNone/>
            </a:pPr>
            <a:r>
              <a:rPr lang="en-US" dirty="0">
                <a:latin typeface="Rockwell" panose="02060603020205020403" pitchFamily="18" charset="0"/>
              </a:rPr>
              <a:t> </a:t>
            </a:r>
            <a:r>
              <a:rPr lang="en-US" dirty="0" smtClean="0">
                <a:latin typeface="Rockwell" panose="02060603020205020403" pitchFamily="18" charset="0"/>
              </a:rPr>
              <a:t>  </a:t>
            </a:r>
            <a:r>
              <a:rPr lang="en-US" b="1" dirty="0" smtClean="0">
                <a:latin typeface="Rockwell" panose="02060603020205020403" pitchFamily="18" charset="0"/>
              </a:rPr>
              <a:t>Email</a:t>
            </a:r>
            <a:r>
              <a:rPr lang="en-US" dirty="0" smtClean="0">
                <a:latin typeface="Rockwell" panose="02060603020205020403" pitchFamily="18" charset="0"/>
              </a:rPr>
              <a:t>” (Author’s Last Name)</a:t>
            </a:r>
            <a:endParaRPr lang="en-US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Rockwell" panose="02060603020205020403" pitchFamily="18" charset="0"/>
              </a:rPr>
              <a:t>			</a:t>
            </a:r>
            <a:endParaRPr lang="en-US" sz="3600" b="1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Rockwell" panose="02060603020205020403" pitchFamily="18" charset="0"/>
              </a:rPr>
              <a:t>                       Works Cited</a:t>
            </a:r>
          </a:p>
          <a:p>
            <a:pPr marL="0" indent="0">
              <a:buNone/>
            </a:pPr>
            <a:r>
              <a:rPr lang="en-US" dirty="0" smtClean="0"/>
              <a:t>Author’s Last name, First name. “Subject of the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Email Message.” Message receiver’s name.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Date of Message.  Email.</a:t>
            </a:r>
          </a:p>
        </p:txBody>
      </p:sp>
    </p:spTree>
    <p:extLst>
      <p:ext uri="{BB962C8B-B14F-4D97-AF65-F5344CB8AC3E}">
        <p14:creationId xmlns:p14="http://schemas.microsoft.com/office/powerpoint/2010/main" val="64918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Matura MT Script Capitals" panose="03020802060602070202" pitchFamily="66" charset="0"/>
              </a:rPr>
              <a:t>What’s going on?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Rockwell" panose="02060603020205020403" pitchFamily="18" charset="0"/>
              </a:rPr>
              <a:t>In this assignment you will use </a:t>
            </a:r>
            <a:r>
              <a:rPr lang="en-US" b="1" dirty="0" err="1" smtClean="0">
                <a:latin typeface="Rockwell" panose="02060603020205020403" pitchFamily="18" charset="0"/>
              </a:rPr>
              <a:t>Prezi</a:t>
            </a:r>
            <a:r>
              <a:rPr lang="en-US" dirty="0" smtClean="0">
                <a:latin typeface="Rockwell" panose="02060603020205020403" pitchFamily="18" charset="0"/>
              </a:rPr>
              <a:t> or </a:t>
            </a:r>
            <a:r>
              <a:rPr lang="en-US" b="1" dirty="0" smtClean="0">
                <a:latin typeface="Rockwell" panose="02060603020205020403" pitchFamily="18" charset="0"/>
              </a:rPr>
              <a:t>PowerPoint</a:t>
            </a:r>
            <a:r>
              <a:rPr lang="en-US" dirty="0" smtClean="0">
                <a:latin typeface="Rockwell" panose="02060603020205020403" pitchFamily="18" charset="0"/>
              </a:rPr>
              <a:t> to create a presentation about </a:t>
            </a:r>
            <a:r>
              <a:rPr lang="en-US" b="1" dirty="0" smtClean="0">
                <a:latin typeface="Rockwell" panose="02060603020205020403" pitchFamily="18" charset="0"/>
              </a:rPr>
              <a:t>citations.</a:t>
            </a:r>
          </a:p>
          <a:p>
            <a:pPr marL="0" indent="0">
              <a:buNone/>
            </a:pPr>
            <a:endParaRPr lang="en-US" dirty="0" smtClean="0">
              <a:latin typeface="Rockwell" panose="02060603020205020403" pitchFamily="18" charset="0"/>
            </a:endParaRPr>
          </a:p>
          <a:p>
            <a:r>
              <a:rPr lang="en-US" dirty="0" smtClean="0">
                <a:latin typeface="Rockwell" panose="02060603020205020403" pitchFamily="18" charset="0"/>
              </a:rPr>
              <a:t>This presentation (that you’re looking at right now!) will be your </a:t>
            </a:r>
            <a:r>
              <a:rPr lang="en-US" b="1" dirty="0" smtClean="0">
                <a:latin typeface="Rockwell" panose="02060603020205020403" pitchFamily="18" charset="0"/>
              </a:rPr>
              <a:t>guide!</a:t>
            </a:r>
            <a:endParaRPr lang="en-US" b="1" dirty="0">
              <a:latin typeface="Rockwell" panose="02060603020205020403" pitchFamily="18" charset="0"/>
            </a:endParaRPr>
          </a:p>
        </p:txBody>
      </p:sp>
      <p:pic>
        <p:nvPicPr>
          <p:cNvPr id="2052" name="Picture 4" descr="http://feministphilosophers.files.wordpress.com/2013/03/question-mark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172" y="4876800"/>
            <a:ext cx="1305082" cy="176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37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6"/>
                </a:solidFill>
                <a:latin typeface="Matura MT Script Capitals" panose="03020802060602070202" pitchFamily="66" charset="0"/>
              </a:rPr>
              <a:t>Step 9…</a:t>
            </a:r>
            <a:endParaRPr lang="en-US" sz="6600" dirty="0">
              <a:solidFill>
                <a:schemeClr val="accent6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ckwell" panose="02060603020205020403" pitchFamily="18" charset="0"/>
              </a:rPr>
              <a:t>Create your </a:t>
            </a:r>
            <a:r>
              <a:rPr lang="en-US" sz="3600" b="1" dirty="0" smtClean="0">
                <a:latin typeface="Rockwell" panose="02060603020205020403" pitchFamily="18" charset="0"/>
              </a:rPr>
              <a:t>next slide/frame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The title is </a:t>
            </a:r>
            <a:r>
              <a:rPr lang="en-US" sz="3600" b="1" dirty="0" smtClean="0">
                <a:latin typeface="Rockwell" panose="02060603020205020403" pitchFamily="18" charset="0"/>
              </a:rPr>
              <a:t>“Blog Citations”</a:t>
            </a:r>
          </a:p>
          <a:p>
            <a:r>
              <a:rPr lang="en-US" sz="3600" b="1" dirty="0" smtClean="0">
                <a:latin typeface="Rockwell" panose="02060603020205020403" pitchFamily="18" charset="0"/>
              </a:rPr>
              <a:t>Find a quote from a Blog </a:t>
            </a:r>
            <a:r>
              <a:rPr lang="en-US" sz="3600" dirty="0" smtClean="0">
                <a:latin typeface="Rockwell" panose="02060603020205020403" pitchFamily="18" charset="0"/>
              </a:rPr>
              <a:t>and </a:t>
            </a:r>
            <a:r>
              <a:rPr lang="en-US" sz="3600" b="1" dirty="0" smtClean="0">
                <a:latin typeface="Rockwell" panose="02060603020205020403" pitchFamily="18" charset="0"/>
              </a:rPr>
              <a:t>Write the Quote.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Under that, write the proper </a:t>
            </a:r>
            <a:r>
              <a:rPr lang="en-US" sz="3600" b="1" dirty="0" smtClean="0">
                <a:latin typeface="Rockwell" panose="02060603020205020403" pitchFamily="18" charset="0"/>
              </a:rPr>
              <a:t>bibliography/works cited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Check out the next page for an </a:t>
            </a:r>
            <a:r>
              <a:rPr lang="en-US" sz="3600" b="1" dirty="0" smtClean="0">
                <a:latin typeface="Rockwell" panose="02060603020205020403" pitchFamily="18" charset="0"/>
              </a:rPr>
              <a:t>example </a:t>
            </a:r>
            <a:r>
              <a:rPr lang="en-US" sz="3600" b="1" dirty="0" smtClean="0">
                <a:latin typeface="Rockwell" panose="02060603020205020403" pitchFamily="18" charset="0"/>
                <a:sym typeface="Wingdings" panose="05000000000000000000" pitchFamily="2" charset="2"/>
              </a:rPr>
              <a:t></a:t>
            </a:r>
            <a:endParaRPr lang="en-US" sz="3600" b="1" dirty="0" smtClean="0">
              <a:latin typeface="Rockwell" panose="02060603020205020403" pitchFamily="18" charset="0"/>
            </a:endParaRPr>
          </a:p>
          <a:p>
            <a:pPr marL="0" indent="0">
              <a:buNone/>
            </a:pPr>
            <a:endParaRPr lang="en-US" sz="3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73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Matura MT Script Capitals" panose="03020802060602070202" pitchFamily="66" charset="0"/>
              </a:rPr>
              <a:t>Blog Citations</a:t>
            </a:r>
            <a:endParaRPr lang="en-US" sz="6600" dirty="0">
              <a:solidFill>
                <a:schemeClr val="accent1">
                  <a:lumMod val="7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Rockwell" panose="02060603020205020403" pitchFamily="18" charset="0"/>
              </a:rPr>
              <a:t>“I am a quote that you found from a </a:t>
            </a:r>
            <a:r>
              <a:rPr lang="en-US" b="1" dirty="0" smtClean="0">
                <a:latin typeface="Rockwell" panose="02060603020205020403" pitchFamily="18" charset="0"/>
              </a:rPr>
              <a:t>Blog</a:t>
            </a:r>
            <a:r>
              <a:rPr lang="en-US" dirty="0" smtClean="0">
                <a:latin typeface="Rockwell" panose="02060603020205020403" pitchFamily="18" charset="0"/>
              </a:rPr>
              <a:t>” (Author’s Last Name)</a:t>
            </a:r>
            <a:endParaRPr lang="en-US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Rockwell" panose="02060603020205020403" pitchFamily="18" charset="0"/>
              </a:rPr>
              <a:t>			</a:t>
            </a:r>
            <a:endParaRPr lang="en-US" sz="3600" b="1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Rockwell" panose="02060603020205020403" pitchFamily="18" charset="0"/>
              </a:rPr>
              <a:t>                       Works Cited</a:t>
            </a:r>
          </a:p>
          <a:p>
            <a:pPr marL="0" indent="0">
              <a:buNone/>
            </a:pPr>
            <a:r>
              <a:rPr lang="en-US" dirty="0" smtClean="0"/>
              <a:t>Author’s Last name, First name. “Title of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Blog Post.” </a:t>
            </a:r>
            <a:r>
              <a:rPr lang="en-US" i="1" dirty="0" smtClean="0"/>
              <a:t>Blog Title in Italics.</a:t>
            </a:r>
            <a:r>
              <a:rPr lang="en-US" dirty="0" smtClean="0"/>
              <a:t> Publisher (if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available). Date Posted. Web. Date Accessed.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73875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6"/>
                </a:solidFill>
                <a:latin typeface="Matura MT Script Capitals" panose="03020802060602070202" pitchFamily="66" charset="0"/>
              </a:rPr>
              <a:t>Step 10…</a:t>
            </a:r>
            <a:endParaRPr lang="en-US" sz="6600" dirty="0">
              <a:solidFill>
                <a:schemeClr val="accent6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86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ckwell" panose="02060603020205020403" pitchFamily="18" charset="0"/>
              </a:rPr>
              <a:t>Create your </a:t>
            </a:r>
            <a:r>
              <a:rPr lang="en-US" sz="3600" b="1" dirty="0" smtClean="0">
                <a:latin typeface="Rockwell" panose="02060603020205020403" pitchFamily="18" charset="0"/>
              </a:rPr>
              <a:t>next slide/frame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The title is </a:t>
            </a:r>
            <a:r>
              <a:rPr lang="en-US" sz="3600" b="1" dirty="0" smtClean="0">
                <a:latin typeface="Rockwell" panose="02060603020205020403" pitchFamily="18" charset="0"/>
              </a:rPr>
              <a:t>“Online Article Citations”</a:t>
            </a:r>
          </a:p>
          <a:p>
            <a:r>
              <a:rPr lang="en-US" sz="3600" b="1" dirty="0" smtClean="0">
                <a:latin typeface="Rockwell" panose="02060603020205020403" pitchFamily="18" charset="0"/>
              </a:rPr>
              <a:t>Find a quote from an Online Article </a:t>
            </a:r>
            <a:r>
              <a:rPr lang="en-US" sz="3600" dirty="0" smtClean="0">
                <a:latin typeface="Rockwell" panose="02060603020205020403" pitchFamily="18" charset="0"/>
              </a:rPr>
              <a:t>(like a news story)and </a:t>
            </a:r>
            <a:r>
              <a:rPr lang="en-US" sz="3600" b="1" dirty="0" smtClean="0">
                <a:latin typeface="Rockwell" panose="02060603020205020403" pitchFamily="18" charset="0"/>
              </a:rPr>
              <a:t>Write the it.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Under that, write the proper </a:t>
            </a:r>
            <a:r>
              <a:rPr lang="en-US" sz="3600" b="1" dirty="0" smtClean="0">
                <a:latin typeface="Rockwell" panose="02060603020205020403" pitchFamily="18" charset="0"/>
              </a:rPr>
              <a:t>bibliography/works cited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Check out the next page for an </a:t>
            </a:r>
            <a:r>
              <a:rPr lang="en-US" sz="3600" b="1" dirty="0" smtClean="0">
                <a:latin typeface="Rockwell" panose="02060603020205020403" pitchFamily="18" charset="0"/>
              </a:rPr>
              <a:t>example </a:t>
            </a:r>
            <a:r>
              <a:rPr lang="en-US" sz="3600" b="1" dirty="0" smtClean="0">
                <a:latin typeface="Rockwell" panose="02060603020205020403" pitchFamily="18" charset="0"/>
                <a:sym typeface="Wingdings" panose="05000000000000000000" pitchFamily="2" charset="2"/>
              </a:rPr>
              <a:t></a:t>
            </a:r>
            <a:endParaRPr lang="en-US" sz="3600" b="1" dirty="0" smtClean="0">
              <a:latin typeface="Rockwell" panose="02060603020205020403" pitchFamily="18" charset="0"/>
            </a:endParaRPr>
          </a:p>
          <a:p>
            <a:pPr marL="0" indent="0">
              <a:buNone/>
            </a:pPr>
            <a:endParaRPr lang="en-US" sz="3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10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Matura MT Script Capitals" panose="03020802060602070202" pitchFamily="66" charset="0"/>
              </a:rPr>
              <a:t>Online Article Citations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Rockwell" panose="02060603020205020403" pitchFamily="18" charset="0"/>
              </a:rPr>
              <a:t>“I am a quote that you found from an </a:t>
            </a:r>
            <a:r>
              <a:rPr lang="en-US" b="1" dirty="0" smtClean="0">
                <a:latin typeface="Rockwell" panose="02060603020205020403" pitchFamily="18" charset="0"/>
              </a:rPr>
              <a:t>Online Article</a:t>
            </a:r>
            <a:r>
              <a:rPr lang="en-US" dirty="0" smtClean="0">
                <a:latin typeface="Rockwell" panose="02060603020205020403" pitchFamily="18" charset="0"/>
              </a:rPr>
              <a:t>” (Author’s Last Name)</a:t>
            </a:r>
            <a:endParaRPr lang="en-US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Rockwell" panose="02060603020205020403" pitchFamily="18" charset="0"/>
              </a:rPr>
              <a:t>			</a:t>
            </a:r>
            <a:endParaRPr lang="en-US" sz="3600" b="1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Rockwell" panose="02060603020205020403" pitchFamily="18" charset="0"/>
              </a:rPr>
              <a:t>                       Works Cited</a:t>
            </a:r>
          </a:p>
          <a:p>
            <a:pPr marL="0" indent="0">
              <a:buNone/>
            </a:pPr>
            <a:r>
              <a:rPr lang="en-US" dirty="0" smtClean="0"/>
              <a:t>Author’s Last name, First name. “Title of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Article.” </a:t>
            </a:r>
            <a:r>
              <a:rPr lang="en-US" i="1" dirty="0" smtClean="0"/>
              <a:t>Website Name in Italics.</a:t>
            </a:r>
            <a:r>
              <a:rPr lang="en-US" dirty="0" smtClean="0"/>
              <a:t> Date Posted.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Web. Date Accessed.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50495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6"/>
                </a:solidFill>
                <a:latin typeface="Matura MT Script Capitals" panose="03020802060602070202" pitchFamily="66" charset="0"/>
              </a:rPr>
              <a:t>Step 11…</a:t>
            </a:r>
            <a:endParaRPr lang="en-US" sz="6600" dirty="0">
              <a:solidFill>
                <a:schemeClr val="accent6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86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ckwell" panose="02060603020205020403" pitchFamily="18" charset="0"/>
              </a:rPr>
              <a:t>Save your presentation.  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Open your </a:t>
            </a:r>
            <a:r>
              <a:rPr lang="en-US" sz="3600" dirty="0" err="1" smtClean="0">
                <a:latin typeface="Rockwell" panose="02060603020205020403" pitchFamily="18" charset="0"/>
              </a:rPr>
              <a:t>Wix</a:t>
            </a:r>
            <a:r>
              <a:rPr lang="en-US" sz="3600" dirty="0">
                <a:latin typeface="Rockwell" panose="02060603020205020403" pitchFamily="18" charset="0"/>
              </a:rPr>
              <a:t> </a:t>
            </a:r>
            <a:r>
              <a:rPr lang="en-US" sz="3600" dirty="0" smtClean="0">
                <a:latin typeface="Rockwell" panose="02060603020205020403" pitchFamily="18" charset="0"/>
              </a:rPr>
              <a:t>Page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This project will go under your “Other Projects” Page.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If you did a </a:t>
            </a:r>
            <a:r>
              <a:rPr lang="en-US" sz="3600" b="1" dirty="0" err="1" smtClean="0">
                <a:latin typeface="Rockwell" panose="02060603020205020403" pitchFamily="18" charset="0"/>
              </a:rPr>
              <a:t>Prezi</a:t>
            </a:r>
            <a:r>
              <a:rPr lang="en-US" sz="3600" dirty="0" smtClean="0">
                <a:latin typeface="Rockwell" panose="02060603020205020403" pitchFamily="18" charset="0"/>
              </a:rPr>
              <a:t>, you can embed it on the page (I’ll show you how)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If you did a </a:t>
            </a:r>
            <a:r>
              <a:rPr lang="en-US" sz="3600" b="1" dirty="0" smtClean="0">
                <a:latin typeface="Rockwell" panose="02060603020205020403" pitchFamily="18" charset="0"/>
              </a:rPr>
              <a:t>PowerPoint</a:t>
            </a:r>
            <a:r>
              <a:rPr lang="en-US" sz="3600" dirty="0" smtClean="0">
                <a:latin typeface="Rockwell" panose="02060603020205020403" pitchFamily="18" charset="0"/>
              </a:rPr>
              <a:t> add a button and link it your presentation.</a:t>
            </a:r>
          </a:p>
          <a:p>
            <a:pPr marL="0" indent="0">
              <a:buNone/>
            </a:pPr>
            <a:endParaRPr lang="en-US" sz="3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69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6"/>
                </a:solidFill>
                <a:latin typeface="Matura MT Script Capitals" panose="03020802060602070202" pitchFamily="66" charset="0"/>
              </a:rPr>
              <a:t>Step 12…</a:t>
            </a:r>
            <a:endParaRPr lang="en-US" sz="6600" dirty="0">
              <a:solidFill>
                <a:schemeClr val="accent6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86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ckwell" panose="02060603020205020403" pitchFamily="18" charset="0"/>
              </a:rPr>
              <a:t>Your </a:t>
            </a:r>
            <a:r>
              <a:rPr lang="en-US" sz="3600" dirty="0" err="1" smtClean="0">
                <a:latin typeface="Rockwell" panose="02060603020205020403" pitchFamily="18" charset="0"/>
              </a:rPr>
              <a:t>Wix</a:t>
            </a:r>
            <a:r>
              <a:rPr lang="en-US" sz="3600" dirty="0" smtClean="0">
                <a:latin typeface="Rockwell" panose="02060603020205020403" pitchFamily="18" charset="0"/>
              </a:rPr>
              <a:t> page will need:</a:t>
            </a:r>
          </a:p>
          <a:p>
            <a:pPr lvl="1"/>
            <a:r>
              <a:rPr lang="en-US" dirty="0" smtClean="0">
                <a:latin typeface="Rockwell" panose="02060603020205020403" pitchFamily="18" charset="0"/>
              </a:rPr>
              <a:t>A Title</a:t>
            </a:r>
          </a:p>
          <a:p>
            <a:pPr lvl="1"/>
            <a:r>
              <a:rPr lang="en-US" dirty="0" smtClean="0">
                <a:latin typeface="Rockwell" panose="02060603020205020403" pitchFamily="18" charset="0"/>
              </a:rPr>
              <a:t>Your presentation</a:t>
            </a:r>
          </a:p>
          <a:p>
            <a:pPr lvl="1"/>
            <a:r>
              <a:rPr lang="en-US" dirty="0" smtClean="0">
                <a:latin typeface="Rockwell" panose="02060603020205020403" pitchFamily="18" charset="0"/>
              </a:rPr>
              <a:t>5 Sentences about what we did</a:t>
            </a:r>
          </a:p>
          <a:p>
            <a:pPr lvl="1"/>
            <a:r>
              <a:rPr lang="en-US" dirty="0" smtClean="0">
                <a:latin typeface="Rockwell" panose="02060603020205020403" pitchFamily="18" charset="0"/>
              </a:rPr>
              <a:t>The class standards (below)</a:t>
            </a:r>
          </a:p>
          <a:p>
            <a:pPr lvl="1"/>
            <a:r>
              <a:rPr lang="en-US" b="1" dirty="0" smtClean="0">
                <a:latin typeface="Rockwell" panose="02060603020205020403" pitchFamily="18" charset="0"/>
              </a:rPr>
              <a:t>Save &amp; Publish </a:t>
            </a:r>
            <a:r>
              <a:rPr lang="en-US" dirty="0" smtClean="0">
                <a:latin typeface="Rockwell" panose="02060603020205020403" pitchFamily="18" charset="0"/>
              </a:rPr>
              <a:t>when you finish!</a:t>
            </a:r>
          </a:p>
          <a:p>
            <a:pPr marL="0" indent="0">
              <a:buNone/>
            </a:pPr>
            <a:endParaRPr lang="en-US" sz="3600" dirty="0">
              <a:latin typeface="Rockwell" panose="020606030202050204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4958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Class Standards: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-MS.1.24 – Create Presentations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-MS.1.27 – Presentations with Rubrics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-MS.3.2 – Using Attributions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23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Matura MT Script Capitals" panose="03020802060602070202" pitchFamily="66" charset="0"/>
              </a:rPr>
              <a:t>First up…</a:t>
            </a:r>
            <a:endParaRPr lang="en-US" sz="6000" dirty="0">
              <a:solidFill>
                <a:schemeClr val="accent5">
                  <a:lumMod val="60000"/>
                  <a:lumOff val="40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Rockwell" panose="02060603020205020403" pitchFamily="18" charset="0"/>
              </a:rPr>
              <a:t>Select if you want to use </a:t>
            </a:r>
            <a:r>
              <a:rPr lang="en-US" sz="3600" b="1" dirty="0" err="1" smtClean="0">
                <a:latin typeface="Rockwell" panose="02060603020205020403" pitchFamily="18" charset="0"/>
              </a:rPr>
              <a:t>Prezi</a:t>
            </a:r>
            <a:r>
              <a:rPr lang="en-US" sz="3600" dirty="0" smtClean="0">
                <a:latin typeface="Rockwell" panose="02060603020205020403" pitchFamily="18" charset="0"/>
              </a:rPr>
              <a:t> or </a:t>
            </a:r>
            <a:r>
              <a:rPr lang="en-US" sz="3600" b="1" dirty="0" smtClean="0">
                <a:latin typeface="Rockwell" panose="02060603020205020403" pitchFamily="18" charset="0"/>
              </a:rPr>
              <a:t>PowerPoint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Open up whichever one you choose!</a:t>
            </a:r>
            <a:endParaRPr lang="en-US" sz="3600" dirty="0">
              <a:latin typeface="Rockwell" panose="02060603020205020403" pitchFamily="18" charset="0"/>
            </a:endParaRPr>
          </a:p>
        </p:txBody>
      </p:sp>
      <p:pic>
        <p:nvPicPr>
          <p:cNvPr id="3074" name="Picture 2" descr="http://www.probiztechnology.com/picts/PowerPoint2007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33800"/>
            <a:ext cx="2495550" cy="261937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1.bp.blogspot.com/-K93myj-3E-o/UUorGXxbZwI/AAAAAAAAAB0/MwPlX1z4NmY/s1600/prezi+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512" y="3733800"/>
            <a:ext cx="2408188" cy="261937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8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Matura MT Script Capitals" panose="03020802060602070202" pitchFamily="66" charset="0"/>
              </a:rPr>
              <a:t>Step 1…</a:t>
            </a:r>
            <a:endParaRPr lang="en-US" sz="6600" dirty="0">
              <a:solidFill>
                <a:schemeClr val="accent6">
                  <a:lumMod val="60000"/>
                  <a:lumOff val="40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latin typeface="Rockwell" panose="02060603020205020403" pitchFamily="18" charset="0"/>
              </a:rPr>
              <a:t>Create your </a:t>
            </a:r>
            <a:r>
              <a:rPr lang="en-US" sz="4000" b="1" dirty="0" smtClean="0">
                <a:latin typeface="Rockwell" panose="02060603020205020403" pitchFamily="18" charset="0"/>
              </a:rPr>
              <a:t>title slide/frame</a:t>
            </a:r>
          </a:p>
          <a:p>
            <a:r>
              <a:rPr lang="en-US" sz="4000" dirty="0" smtClean="0">
                <a:latin typeface="Rockwell" panose="02060603020205020403" pitchFamily="18" charset="0"/>
              </a:rPr>
              <a:t>Write a </a:t>
            </a:r>
            <a:r>
              <a:rPr lang="en-US" sz="4000" b="1" dirty="0" smtClean="0">
                <a:latin typeface="Rockwell" panose="02060603020205020403" pitchFamily="18" charset="0"/>
              </a:rPr>
              <a:t>title</a:t>
            </a:r>
            <a:r>
              <a:rPr lang="en-US" sz="4000" dirty="0" smtClean="0">
                <a:latin typeface="Rockwell" panose="02060603020205020403" pitchFamily="18" charset="0"/>
              </a:rPr>
              <a:t> like </a:t>
            </a:r>
          </a:p>
          <a:p>
            <a:pPr marL="0" indent="0">
              <a:buNone/>
            </a:pPr>
            <a:r>
              <a:rPr lang="en-US" sz="4000" dirty="0">
                <a:latin typeface="Rockwell" panose="02060603020205020403" pitchFamily="18" charset="0"/>
              </a:rPr>
              <a:t> </a:t>
            </a:r>
            <a:r>
              <a:rPr lang="en-US" sz="4000" dirty="0" smtClean="0">
                <a:latin typeface="Rockwell" panose="02060603020205020403" pitchFamily="18" charset="0"/>
              </a:rPr>
              <a:t>             “All About Citations”</a:t>
            </a:r>
            <a:endParaRPr lang="en-US" sz="4000" b="1" dirty="0" smtClean="0">
              <a:latin typeface="Rockwell" panose="02060603020205020403" pitchFamily="18" charset="0"/>
            </a:endParaRPr>
          </a:p>
          <a:p>
            <a:r>
              <a:rPr lang="en-US" sz="4000" dirty="0" smtClean="0">
                <a:latin typeface="Rockwell" panose="02060603020205020403" pitchFamily="18" charset="0"/>
              </a:rPr>
              <a:t>Put your </a:t>
            </a:r>
            <a:r>
              <a:rPr lang="en-US" sz="4000" b="1" dirty="0" smtClean="0">
                <a:latin typeface="Rockwell" panose="02060603020205020403" pitchFamily="18" charset="0"/>
              </a:rPr>
              <a:t>name</a:t>
            </a:r>
            <a:r>
              <a:rPr lang="en-US" sz="4000" dirty="0" smtClean="0">
                <a:latin typeface="Rockwell" panose="02060603020205020403" pitchFamily="18" charset="0"/>
              </a:rPr>
              <a:t>.</a:t>
            </a:r>
          </a:p>
          <a:p>
            <a:r>
              <a:rPr lang="en-US" sz="4000" dirty="0" smtClean="0">
                <a:latin typeface="Rockwell" panose="02060603020205020403" pitchFamily="18" charset="0"/>
              </a:rPr>
              <a:t>Put a </a:t>
            </a:r>
            <a:r>
              <a:rPr lang="en-US" sz="4000" b="1" dirty="0" smtClean="0">
                <a:latin typeface="Rockwell" panose="02060603020205020403" pitchFamily="18" charset="0"/>
              </a:rPr>
              <a:t>picture</a:t>
            </a:r>
            <a:r>
              <a:rPr lang="en-US" sz="4000" dirty="0" smtClean="0">
                <a:latin typeface="Rockwell" panose="02060603020205020403" pitchFamily="18" charset="0"/>
              </a:rPr>
              <a:t>.</a:t>
            </a:r>
          </a:p>
          <a:p>
            <a:pPr lvl="1"/>
            <a:r>
              <a:rPr lang="en-US" sz="3600" dirty="0" smtClean="0">
                <a:latin typeface="Rockwell" panose="02060603020205020403" pitchFamily="18" charset="0"/>
              </a:rPr>
              <a:t>Don’t forget the citation!  We’ll learn how to add one in a little bit, so you can come back to this part.</a:t>
            </a:r>
            <a:endParaRPr lang="en-US" sz="3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41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Matura MT Script Capitals" panose="03020802060602070202" pitchFamily="66" charset="0"/>
              </a:rPr>
              <a:t>Step 2…</a:t>
            </a:r>
            <a:endParaRPr lang="en-US" sz="6600" dirty="0">
              <a:solidFill>
                <a:schemeClr val="accent6">
                  <a:lumMod val="20000"/>
                  <a:lumOff val="80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Rockwell" panose="02060603020205020403" pitchFamily="18" charset="0"/>
              </a:rPr>
              <a:t>Create your next slide/frame</a:t>
            </a:r>
          </a:p>
          <a:p>
            <a:r>
              <a:rPr lang="en-US" sz="4000" dirty="0" smtClean="0">
                <a:latin typeface="Rockwell" panose="02060603020205020403" pitchFamily="18" charset="0"/>
              </a:rPr>
              <a:t>Define </a:t>
            </a:r>
            <a:r>
              <a:rPr lang="en-US" sz="4000" b="1" dirty="0" smtClean="0">
                <a:latin typeface="Rockwell" panose="02060603020205020403" pitchFamily="18" charset="0"/>
              </a:rPr>
              <a:t>“What is a citation?”</a:t>
            </a:r>
          </a:p>
          <a:p>
            <a:r>
              <a:rPr lang="en-US" sz="4000" dirty="0" smtClean="0">
                <a:latin typeface="Rockwell" panose="02060603020205020403" pitchFamily="18" charset="0"/>
              </a:rPr>
              <a:t>Write </a:t>
            </a:r>
            <a:r>
              <a:rPr lang="en-US" sz="4000" b="1" dirty="0" smtClean="0">
                <a:latin typeface="Rockwell" panose="02060603020205020403" pitchFamily="18" charset="0"/>
              </a:rPr>
              <a:t>four sentences </a:t>
            </a:r>
            <a:r>
              <a:rPr lang="en-US" sz="4000" dirty="0" smtClean="0">
                <a:latin typeface="Rockwell" panose="02060603020205020403" pitchFamily="18" charset="0"/>
              </a:rPr>
              <a:t>about why citations are important, in your own words.</a:t>
            </a:r>
          </a:p>
          <a:p>
            <a:r>
              <a:rPr lang="en-US" sz="4000" dirty="0" smtClean="0">
                <a:latin typeface="Rockwell" panose="02060603020205020403" pitchFamily="18" charset="0"/>
              </a:rPr>
              <a:t>Add a picture</a:t>
            </a:r>
            <a:r>
              <a:rPr lang="en-US" sz="4000" dirty="0" smtClean="0">
                <a:latin typeface="Rockwell" panose="02060603020205020403" pitchFamily="18" charset="0"/>
              </a:rPr>
              <a:t>.</a:t>
            </a:r>
          </a:p>
          <a:p>
            <a:pPr lvl="1"/>
            <a:r>
              <a:rPr lang="en-US" sz="3600" dirty="0" smtClean="0">
                <a:latin typeface="Rockwell" panose="02060603020205020403" pitchFamily="18" charset="0"/>
              </a:rPr>
              <a:t>Again, don’t forget the citation!</a:t>
            </a:r>
            <a:endParaRPr lang="en-US" sz="3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87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Matura MT Script Capitals" panose="03020802060602070202" pitchFamily="66" charset="0"/>
              </a:rPr>
              <a:t>Step 3…</a:t>
            </a:r>
            <a:endParaRPr lang="en-US" sz="6600" dirty="0">
              <a:solidFill>
                <a:schemeClr val="accent1">
                  <a:lumMod val="7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ckwell" panose="02060603020205020403" pitchFamily="18" charset="0"/>
              </a:rPr>
              <a:t>Create your </a:t>
            </a:r>
            <a:r>
              <a:rPr lang="en-US" sz="3600" b="1" dirty="0" smtClean="0">
                <a:latin typeface="Rockwell" panose="02060603020205020403" pitchFamily="18" charset="0"/>
              </a:rPr>
              <a:t>next slide/frame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The title is </a:t>
            </a:r>
            <a:r>
              <a:rPr lang="en-US" sz="3600" b="1" dirty="0" smtClean="0">
                <a:latin typeface="Rockwell" panose="02060603020205020403" pitchFamily="18" charset="0"/>
              </a:rPr>
              <a:t>“Book Citations”</a:t>
            </a:r>
          </a:p>
          <a:p>
            <a:r>
              <a:rPr lang="en-US" sz="3600" b="1" dirty="0" smtClean="0">
                <a:latin typeface="Rockwell" panose="02060603020205020403" pitchFamily="18" charset="0"/>
              </a:rPr>
              <a:t>Find a quote </a:t>
            </a:r>
            <a:r>
              <a:rPr lang="en-US" sz="3600" dirty="0" smtClean="0">
                <a:latin typeface="Rockwell" panose="02060603020205020403" pitchFamily="18" charset="0"/>
              </a:rPr>
              <a:t>from a book (use a book you have or the internet) and </a:t>
            </a:r>
            <a:r>
              <a:rPr lang="en-US" sz="3600" b="1" dirty="0" smtClean="0">
                <a:latin typeface="Rockwell" panose="02060603020205020403" pitchFamily="18" charset="0"/>
              </a:rPr>
              <a:t>write the quote.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Under that, write the proper </a:t>
            </a:r>
            <a:r>
              <a:rPr lang="en-US" sz="3600" b="1" dirty="0" smtClean="0">
                <a:latin typeface="Rockwell" panose="02060603020205020403" pitchFamily="18" charset="0"/>
              </a:rPr>
              <a:t>bibliography/works cited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Check out the next page for an </a:t>
            </a:r>
            <a:r>
              <a:rPr lang="en-US" sz="3600" b="1" dirty="0" smtClean="0">
                <a:latin typeface="Rockwell" panose="02060603020205020403" pitchFamily="18" charset="0"/>
              </a:rPr>
              <a:t>example </a:t>
            </a:r>
            <a:r>
              <a:rPr lang="en-US" sz="3600" b="1" dirty="0" smtClean="0">
                <a:latin typeface="Rockwell" panose="02060603020205020403" pitchFamily="18" charset="0"/>
                <a:sym typeface="Wingdings" panose="05000000000000000000" pitchFamily="2" charset="2"/>
              </a:rPr>
              <a:t></a:t>
            </a:r>
            <a:endParaRPr lang="en-US" sz="3600" b="1" dirty="0" smtClean="0">
              <a:latin typeface="Rockwell" panose="02060603020205020403" pitchFamily="18" charset="0"/>
            </a:endParaRPr>
          </a:p>
          <a:p>
            <a:pPr marL="0" indent="0">
              <a:buNone/>
            </a:pPr>
            <a:endParaRPr lang="en-US" sz="3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3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Matura MT Script Capitals" panose="03020802060602070202" pitchFamily="66" charset="0"/>
              </a:rPr>
              <a:t>Book Citations</a:t>
            </a:r>
            <a:endParaRPr lang="en-US" sz="6600" dirty="0">
              <a:solidFill>
                <a:schemeClr val="accent1">
                  <a:lumMod val="7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ckwell" panose="02060603020205020403" pitchFamily="18" charset="0"/>
              </a:rPr>
              <a:t>“I am a quote from a </a:t>
            </a:r>
            <a:r>
              <a:rPr lang="en-US" sz="3600" b="1" dirty="0" smtClean="0">
                <a:latin typeface="Rockwell" panose="02060603020205020403" pitchFamily="18" charset="0"/>
              </a:rPr>
              <a:t>book</a:t>
            </a:r>
            <a:r>
              <a:rPr lang="en-US" sz="3600" dirty="0" smtClean="0">
                <a:latin typeface="Rockwell" panose="02060603020205020403" pitchFamily="18" charset="0"/>
              </a:rPr>
              <a:t> that you found online or in your backpack”   (Author’s Last Name and Page </a:t>
            </a:r>
            <a:r>
              <a:rPr lang="en-US" sz="3600" dirty="0">
                <a:latin typeface="Rockwell" panose="02060603020205020403" pitchFamily="18" charset="0"/>
              </a:rPr>
              <a:t>#</a:t>
            </a:r>
            <a:r>
              <a:rPr lang="en-US" sz="3600" dirty="0" smtClean="0">
                <a:latin typeface="Rockwell" panose="02060603020205020403" pitchFamily="18" charset="0"/>
              </a:rPr>
              <a:t>)</a:t>
            </a:r>
          </a:p>
          <a:p>
            <a:endParaRPr lang="en-US" sz="1800" b="1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Rockwell" panose="02060603020205020403" pitchFamily="18" charset="0"/>
              </a:rPr>
              <a:t>			Works Cited</a:t>
            </a:r>
          </a:p>
          <a:p>
            <a:pPr marL="0" indent="0">
              <a:buNone/>
            </a:pPr>
            <a:r>
              <a:rPr lang="en-US" dirty="0">
                <a:latin typeface="Rockwell" panose="02060603020205020403" pitchFamily="18" charset="0"/>
              </a:rPr>
              <a:t>Author’s last name, First name and Middle </a:t>
            </a:r>
            <a:r>
              <a:rPr lang="en-US" dirty="0" smtClean="0">
                <a:latin typeface="Rockwell" panose="02060603020205020403" pitchFamily="18" charset="0"/>
              </a:rPr>
              <a:t>  </a:t>
            </a:r>
          </a:p>
          <a:p>
            <a:pPr marL="0" indent="0">
              <a:buNone/>
            </a:pPr>
            <a:r>
              <a:rPr lang="en-US" dirty="0">
                <a:latin typeface="Rockwell" panose="02060603020205020403" pitchFamily="18" charset="0"/>
              </a:rPr>
              <a:t> </a:t>
            </a:r>
            <a:r>
              <a:rPr lang="en-US" dirty="0" smtClean="0">
                <a:latin typeface="Rockwell" panose="02060603020205020403" pitchFamily="18" charset="0"/>
              </a:rPr>
              <a:t>      initial </a:t>
            </a:r>
            <a:r>
              <a:rPr lang="en-US" dirty="0">
                <a:latin typeface="Rockwell" panose="02060603020205020403" pitchFamily="18" charset="0"/>
              </a:rPr>
              <a:t>[if available]. </a:t>
            </a:r>
            <a:r>
              <a:rPr lang="en-US" i="1" dirty="0">
                <a:latin typeface="Rockwell" panose="02060603020205020403" pitchFamily="18" charset="0"/>
              </a:rPr>
              <a:t>Italicize Title. </a:t>
            </a:r>
            <a:r>
              <a:rPr lang="en-US" i="1" dirty="0" smtClean="0">
                <a:latin typeface="Rockwell" panose="02060603020205020403" pitchFamily="18" charset="0"/>
              </a:rPr>
              <a:t>  </a:t>
            </a:r>
          </a:p>
          <a:p>
            <a:pPr marL="0" indent="0">
              <a:buNone/>
            </a:pPr>
            <a:r>
              <a:rPr lang="en-US" i="1" dirty="0">
                <a:latin typeface="Rockwell" panose="02060603020205020403" pitchFamily="18" charset="0"/>
              </a:rPr>
              <a:t> </a:t>
            </a:r>
            <a:r>
              <a:rPr lang="en-US" i="1" dirty="0" smtClean="0">
                <a:latin typeface="Rockwell" panose="02060603020205020403" pitchFamily="18" charset="0"/>
              </a:rPr>
              <a:t>      </a:t>
            </a:r>
            <a:r>
              <a:rPr lang="en-US" dirty="0" smtClean="0">
                <a:latin typeface="Rockwell" panose="02060603020205020403" pitchFamily="18" charset="0"/>
              </a:rPr>
              <a:t>Publication </a:t>
            </a:r>
            <a:r>
              <a:rPr lang="en-US" dirty="0">
                <a:latin typeface="Rockwell" panose="02060603020205020403" pitchFamily="18" charset="0"/>
              </a:rPr>
              <a:t>Location: Publishing </a:t>
            </a:r>
          </a:p>
          <a:p>
            <a:pPr marL="0" indent="0">
              <a:buNone/>
            </a:pPr>
            <a:r>
              <a:rPr lang="en-US" dirty="0">
                <a:latin typeface="Rockwell" panose="02060603020205020403" pitchFamily="18" charset="0"/>
              </a:rPr>
              <a:t> </a:t>
            </a:r>
            <a:r>
              <a:rPr lang="en-US" dirty="0" smtClean="0">
                <a:latin typeface="Rockwell" panose="02060603020205020403" pitchFamily="18" charset="0"/>
              </a:rPr>
              <a:t>      Company</a:t>
            </a:r>
            <a:r>
              <a:rPr lang="en-US" dirty="0">
                <a:latin typeface="Rockwell" panose="02060603020205020403" pitchFamily="18" charset="0"/>
              </a:rPr>
              <a:t>, Year</a:t>
            </a:r>
            <a:r>
              <a:rPr lang="en-US" dirty="0" smtClean="0">
                <a:latin typeface="Rockwell" panose="02060603020205020403" pitchFamily="18" charset="0"/>
              </a:rPr>
              <a:t>.</a:t>
            </a:r>
          </a:p>
          <a:p>
            <a:pPr marL="0" indent="0">
              <a:buNone/>
            </a:pPr>
            <a:endParaRPr lang="en-US" sz="3600" dirty="0">
              <a:latin typeface="Rockwell" panose="020606030202050204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618238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  <a:latin typeface="Rockwell" pitchFamily="18" charset="0"/>
              </a:rPr>
              <a:t>Try using EasyBib.com!</a:t>
            </a:r>
            <a:endParaRPr lang="en-US" sz="2800" b="1" dirty="0">
              <a:solidFill>
                <a:schemeClr val="accent3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28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3"/>
                </a:solidFill>
                <a:latin typeface="Matura MT Script Capitals" panose="03020802060602070202" pitchFamily="66" charset="0"/>
              </a:rPr>
              <a:t>Step 4…</a:t>
            </a:r>
            <a:endParaRPr lang="en-US" sz="6600" dirty="0">
              <a:solidFill>
                <a:schemeClr val="accent3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ckwell" panose="02060603020205020403" pitchFamily="18" charset="0"/>
              </a:rPr>
              <a:t>Create your </a:t>
            </a:r>
            <a:r>
              <a:rPr lang="en-US" sz="3600" b="1" dirty="0" smtClean="0">
                <a:latin typeface="Rockwell" panose="02060603020205020403" pitchFamily="18" charset="0"/>
              </a:rPr>
              <a:t>next slide/frame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The title is </a:t>
            </a:r>
            <a:r>
              <a:rPr lang="en-US" sz="3600" b="1" dirty="0" smtClean="0">
                <a:latin typeface="Rockwell" panose="02060603020205020403" pitchFamily="18" charset="0"/>
              </a:rPr>
              <a:t>“Website Citations”</a:t>
            </a:r>
          </a:p>
          <a:p>
            <a:r>
              <a:rPr lang="en-US" sz="3600" b="1" dirty="0" smtClean="0">
                <a:latin typeface="Rockwell" panose="02060603020205020403" pitchFamily="18" charset="0"/>
              </a:rPr>
              <a:t>Find a quote </a:t>
            </a:r>
            <a:r>
              <a:rPr lang="en-US" sz="3600" dirty="0" smtClean="0">
                <a:latin typeface="Rockwell" panose="02060603020205020403" pitchFamily="18" charset="0"/>
              </a:rPr>
              <a:t>from a website and </a:t>
            </a:r>
            <a:r>
              <a:rPr lang="en-US" sz="3600" b="1" dirty="0" smtClean="0">
                <a:latin typeface="Rockwell" panose="02060603020205020403" pitchFamily="18" charset="0"/>
              </a:rPr>
              <a:t>write the quote.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Under that, write the proper </a:t>
            </a:r>
            <a:r>
              <a:rPr lang="en-US" sz="3600" b="1" dirty="0" smtClean="0">
                <a:latin typeface="Rockwell" panose="02060603020205020403" pitchFamily="18" charset="0"/>
              </a:rPr>
              <a:t>bibliography/works cited</a:t>
            </a:r>
          </a:p>
          <a:p>
            <a:r>
              <a:rPr lang="en-US" sz="3600" dirty="0" smtClean="0">
                <a:latin typeface="Rockwell" panose="02060603020205020403" pitchFamily="18" charset="0"/>
              </a:rPr>
              <a:t>Check out the next page for an </a:t>
            </a:r>
            <a:r>
              <a:rPr lang="en-US" sz="3600" b="1" dirty="0" smtClean="0">
                <a:latin typeface="Rockwell" panose="02060603020205020403" pitchFamily="18" charset="0"/>
              </a:rPr>
              <a:t>example </a:t>
            </a:r>
            <a:r>
              <a:rPr lang="en-US" sz="3600" b="1" dirty="0" smtClean="0">
                <a:latin typeface="Rockwell" panose="02060603020205020403" pitchFamily="18" charset="0"/>
                <a:sym typeface="Wingdings" panose="05000000000000000000" pitchFamily="2" charset="2"/>
              </a:rPr>
              <a:t></a:t>
            </a:r>
            <a:endParaRPr lang="en-US" sz="3600" b="1" dirty="0" smtClean="0">
              <a:latin typeface="Rockwell" panose="02060603020205020403" pitchFamily="18" charset="0"/>
            </a:endParaRPr>
          </a:p>
          <a:p>
            <a:pPr marL="0" indent="0">
              <a:buNone/>
            </a:pPr>
            <a:endParaRPr lang="en-US" sz="3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24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Matura MT Script Capitals" panose="03020802060602070202" pitchFamily="66" charset="0"/>
              </a:rPr>
              <a:t>Website Citations</a:t>
            </a:r>
            <a:endParaRPr lang="en-US" sz="6600" dirty="0">
              <a:solidFill>
                <a:schemeClr val="accent1">
                  <a:lumMod val="7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ckwell" panose="02060603020205020403" pitchFamily="18" charset="0"/>
              </a:rPr>
              <a:t>“I am a quote from a </a:t>
            </a:r>
            <a:r>
              <a:rPr lang="en-US" sz="3600" b="1" dirty="0" smtClean="0">
                <a:latin typeface="Rockwell" panose="02060603020205020403" pitchFamily="18" charset="0"/>
              </a:rPr>
              <a:t>website</a:t>
            </a:r>
            <a:r>
              <a:rPr lang="en-US" sz="3600" dirty="0" smtClean="0">
                <a:latin typeface="Rockwell" panose="02060603020205020403" pitchFamily="18" charset="0"/>
              </a:rPr>
              <a:t>”   (Author’s Last Name and Page </a:t>
            </a:r>
            <a:r>
              <a:rPr lang="en-US" sz="3600" dirty="0">
                <a:latin typeface="Rockwell" panose="02060603020205020403" pitchFamily="18" charset="0"/>
              </a:rPr>
              <a:t>#</a:t>
            </a:r>
            <a:r>
              <a:rPr lang="en-US" sz="3600" dirty="0" smtClean="0">
                <a:latin typeface="Rockwell" panose="02060603020205020403" pitchFamily="18" charset="0"/>
              </a:rPr>
              <a:t>)</a:t>
            </a:r>
          </a:p>
          <a:p>
            <a:endParaRPr lang="en-US" b="1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Rockwell" panose="02060603020205020403" pitchFamily="18" charset="0"/>
              </a:rPr>
              <a:t>			Works Cited</a:t>
            </a:r>
          </a:p>
          <a:p>
            <a:pPr marL="0" indent="0">
              <a:buNone/>
            </a:pPr>
            <a:r>
              <a:rPr lang="en-US" sz="2800" dirty="0">
                <a:latin typeface="Rockwell" panose="02060603020205020403" pitchFamily="18" charset="0"/>
              </a:rPr>
              <a:t>Author's last name, First name and Middle initial. </a:t>
            </a:r>
            <a:r>
              <a:rPr lang="en-US" sz="2800" dirty="0" smtClean="0">
                <a:latin typeface="Rockwell" panose="02060603020205020403" pitchFamily="18" charset="0"/>
              </a:rPr>
              <a:t>  </a:t>
            </a:r>
          </a:p>
          <a:p>
            <a:pPr marL="0" indent="0">
              <a:buNone/>
            </a:pP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smtClean="0">
                <a:latin typeface="Rockwell" panose="02060603020205020403" pitchFamily="18" charset="0"/>
              </a:rPr>
              <a:t>   “</a:t>
            </a:r>
            <a:r>
              <a:rPr lang="en-US" sz="2800" dirty="0">
                <a:latin typeface="Rockwell" panose="02060603020205020403" pitchFamily="18" charset="0"/>
              </a:rPr>
              <a:t>Title of the </a:t>
            </a:r>
            <a:r>
              <a:rPr lang="en-US" sz="2800" dirty="0" smtClean="0">
                <a:latin typeface="Rockwell" panose="02060603020205020403" pitchFamily="18" charset="0"/>
              </a:rPr>
              <a:t>work in quotations.” URL/Link. </a:t>
            </a:r>
          </a:p>
          <a:p>
            <a:pPr marL="0" indent="0">
              <a:buNone/>
            </a:pP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smtClean="0">
                <a:latin typeface="Rockwell" panose="02060603020205020403" pitchFamily="18" charset="0"/>
              </a:rPr>
              <a:t>   Italicize Title </a:t>
            </a:r>
            <a:r>
              <a:rPr lang="en-US" sz="2800" dirty="0">
                <a:latin typeface="Rockwell" panose="02060603020205020403" pitchFamily="18" charset="0"/>
              </a:rPr>
              <a:t>of the </a:t>
            </a:r>
            <a:r>
              <a:rPr lang="en-US" sz="2800" dirty="0" smtClean="0">
                <a:latin typeface="Rockwell" panose="02060603020205020403" pitchFamily="18" charset="0"/>
              </a:rPr>
              <a:t>Website</a:t>
            </a:r>
            <a:r>
              <a:rPr lang="en-US" sz="2800" dirty="0">
                <a:latin typeface="Rockwell" panose="02060603020205020403" pitchFamily="18" charset="0"/>
              </a:rPr>
              <a:t>. </a:t>
            </a:r>
            <a:r>
              <a:rPr lang="en-US" sz="2800" dirty="0" smtClean="0">
                <a:latin typeface="Rockwell" panose="02060603020205020403" pitchFamily="18" charset="0"/>
              </a:rPr>
              <a:t>Date </a:t>
            </a:r>
            <a:r>
              <a:rPr lang="en-US" sz="2800" dirty="0">
                <a:latin typeface="Rockwell" panose="02060603020205020403" pitchFamily="18" charset="0"/>
              </a:rPr>
              <a:t>of </a:t>
            </a:r>
            <a:r>
              <a:rPr lang="en-US" sz="2800" dirty="0" smtClean="0">
                <a:latin typeface="Rockwell" panose="02060603020205020403" pitchFamily="18" charset="0"/>
              </a:rPr>
              <a:t>publication </a:t>
            </a:r>
          </a:p>
          <a:p>
            <a:pPr marL="0" indent="0">
              <a:buNone/>
            </a:pP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smtClean="0">
                <a:latin typeface="Rockwell" panose="02060603020205020403" pitchFamily="18" charset="0"/>
              </a:rPr>
              <a:t>   [</a:t>
            </a:r>
            <a:r>
              <a:rPr lang="en-US" sz="2800" dirty="0">
                <a:latin typeface="Rockwell" panose="02060603020205020403" pitchFamily="18" charset="0"/>
              </a:rPr>
              <a:t>day, month, and year, as available]. </a:t>
            </a:r>
            <a:r>
              <a:rPr lang="en-US" sz="2800" dirty="0" smtClean="0">
                <a:latin typeface="Rockwell" panose="02060603020205020403" pitchFamily="18" charset="0"/>
              </a:rPr>
              <a:t>Format </a:t>
            </a:r>
          </a:p>
          <a:p>
            <a:pPr marL="0" indent="0">
              <a:buNone/>
            </a:pP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smtClean="0">
                <a:latin typeface="Rockwell" panose="02060603020205020403" pitchFamily="18" charset="0"/>
              </a:rPr>
              <a:t>   (Web, PDF, etc.) Date </a:t>
            </a:r>
            <a:r>
              <a:rPr lang="en-US" sz="2800" dirty="0">
                <a:latin typeface="Rockwell" panose="02060603020205020403" pitchFamily="18" charset="0"/>
              </a:rPr>
              <a:t>of access [day, month and </a:t>
            </a:r>
            <a:r>
              <a:rPr lang="en-US" sz="2800" dirty="0" smtClean="0">
                <a:latin typeface="Rockwell" panose="02060603020205020403" pitchFamily="18" charset="0"/>
              </a:rPr>
              <a:t>  </a:t>
            </a:r>
          </a:p>
          <a:p>
            <a:pPr marL="0" indent="0">
              <a:buNone/>
            </a:pP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smtClean="0">
                <a:latin typeface="Rockwell" panose="02060603020205020403" pitchFamily="18" charset="0"/>
              </a:rPr>
              <a:t>   year</a:t>
            </a:r>
            <a:r>
              <a:rPr lang="en-US" sz="2800" dirty="0">
                <a:latin typeface="Rockwell" panose="02060603020205020403" pitchFamily="18" charset="0"/>
              </a:rPr>
              <a:t>].</a:t>
            </a:r>
            <a:endParaRPr lang="en-US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833</Words>
  <Application>Microsoft Office PowerPoint</Application>
  <PresentationFormat>On-screen Show (4:3)</PresentationFormat>
  <Paragraphs>170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Citation Assignment</vt:lpstr>
      <vt:lpstr>What’s going on?</vt:lpstr>
      <vt:lpstr>First up…</vt:lpstr>
      <vt:lpstr>Step 1…</vt:lpstr>
      <vt:lpstr>Step 2…</vt:lpstr>
      <vt:lpstr>Step 3…</vt:lpstr>
      <vt:lpstr>Book Citations</vt:lpstr>
      <vt:lpstr>Step 4…</vt:lpstr>
      <vt:lpstr>Website Citations</vt:lpstr>
      <vt:lpstr>Step 5…</vt:lpstr>
      <vt:lpstr>Image Citations</vt:lpstr>
      <vt:lpstr>Step 5…</vt:lpstr>
      <vt:lpstr>Twitter Citations</vt:lpstr>
      <vt:lpstr>Step 6…</vt:lpstr>
      <vt:lpstr>Facebook Citations</vt:lpstr>
      <vt:lpstr>Step 7…</vt:lpstr>
      <vt:lpstr>YouTube Citations</vt:lpstr>
      <vt:lpstr>Step 8…</vt:lpstr>
      <vt:lpstr>Email Citations</vt:lpstr>
      <vt:lpstr>Step 9…</vt:lpstr>
      <vt:lpstr>Blog Citations</vt:lpstr>
      <vt:lpstr>Step 10…</vt:lpstr>
      <vt:lpstr>Online Article Citations</vt:lpstr>
      <vt:lpstr>Step 11…</vt:lpstr>
      <vt:lpstr>Step 12…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Citation Assignment</dc:title>
  <dc:creator>Michael Karlin</dc:creator>
  <cp:lastModifiedBy>Michael Karlin</cp:lastModifiedBy>
  <cp:revision>53</cp:revision>
  <dcterms:created xsi:type="dcterms:W3CDTF">2013-09-18T20:18:34Z</dcterms:created>
  <dcterms:modified xsi:type="dcterms:W3CDTF">2013-09-23T16:12:50Z</dcterms:modified>
</cp:coreProperties>
</file>